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0"/>
  </p:notesMasterIdLst>
  <p:handoutMasterIdLst>
    <p:handoutMasterId r:id="rId41"/>
  </p:handoutMasterIdLst>
  <p:sldIdLst>
    <p:sldId id="272" r:id="rId2"/>
    <p:sldId id="324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1" r:id="rId21"/>
    <p:sldId id="292" r:id="rId22"/>
    <p:sldId id="293" r:id="rId23"/>
    <p:sldId id="295" r:id="rId24"/>
    <p:sldId id="297" r:id="rId25"/>
    <p:sldId id="322" r:id="rId26"/>
    <p:sldId id="301" r:id="rId27"/>
    <p:sldId id="303" r:id="rId28"/>
    <p:sldId id="304" r:id="rId29"/>
    <p:sldId id="305" r:id="rId30"/>
    <p:sldId id="323" r:id="rId31"/>
    <p:sldId id="309" r:id="rId32"/>
    <p:sldId id="308" r:id="rId33"/>
    <p:sldId id="310" r:id="rId34"/>
    <p:sldId id="311" r:id="rId35"/>
    <p:sldId id="318" r:id="rId36"/>
    <p:sldId id="319" r:id="rId37"/>
    <p:sldId id="320" r:id="rId38"/>
    <p:sldId id="325" r:id="rId39"/>
  </p:sldIdLst>
  <p:sldSz cx="9144000" cy="6858000" type="screen4x3"/>
  <p:notesSz cx="6883400" cy="9906000"/>
  <p:custDataLst>
    <p:tags r:id="rId4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  <p15:guide id="7" pos="4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00"/>
    <a:srgbClr val="EE7F00"/>
    <a:srgbClr val="FF0000"/>
    <a:srgbClr val="3B9AC5"/>
    <a:srgbClr val="8AB8EA"/>
    <a:srgbClr val="EBF3FB"/>
    <a:srgbClr val="FFFFCC"/>
    <a:srgbClr val="D3E4F7"/>
    <a:srgbClr val="FFD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2" autoAdjust="0"/>
    <p:restoredTop sz="87284" autoAdjust="0"/>
  </p:normalViewPr>
  <p:slideViewPr>
    <p:cSldViewPr>
      <p:cViewPr varScale="1">
        <p:scale>
          <a:sx n="109" d="100"/>
          <a:sy n="109" d="100"/>
        </p:scale>
        <p:origin x="1264" y="184"/>
      </p:cViewPr>
      <p:guideLst>
        <p:guide orient="horz" pos="2160"/>
        <p:guide orient="horz" pos="4080"/>
        <p:guide orient="horz" pos="960"/>
        <p:guide orient="horz" pos="3840"/>
        <p:guide pos="144"/>
        <p:guide pos="5568"/>
        <p:guide pos="44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90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90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402CBEB-465D-E548-86CD-1AD53160AE2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9290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90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520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705350"/>
            <a:ext cx="55054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90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D847844-DD07-AC47-80F6-EE0D27F10E3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160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x-lik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x-lik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F06FEC8-2375-4643-BAB0-D7C64CEA19EC}" type="slidenum">
              <a:rPr lang="en-US" altLang="en-US" sz="1300"/>
              <a:pPr/>
              <a:t>1</a:t>
            </a:fld>
            <a:endParaRPr lang="en-US" altLang="en-US" sz="1300" dirty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85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schemeClr val="tx1"/>
                </a:solidFill>
              </a:rPr>
              <a:t>Inode</a:t>
            </a:r>
            <a:r>
              <a:rPr lang="en-US" altLang="ko-KR" dirty="0">
                <a:solidFill>
                  <a:schemeClr val="tx1"/>
                </a:solidFill>
              </a:rPr>
              <a:t> tells the kernel the</a:t>
            </a:r>
            <a:r>
              <a:rPr lang="en-US" altLang="ko-KR" i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type of the file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each </a:t>
            </a:r>
            <a:r>
              <a:rPr lang="en-US" altLang="ko-KR" dirty="0" err="1"/>
              <a:t>inode</a:t>
            </a:r>
            <a:r>
              <a:rPr lang="en-US" altLang="ko-KR" dirty="0"/>
              <a:t> # pointers to a </a:t>
            </a:r>
            <a:r>
              <a:rPr lang="en-US" altLang="ko-KR" dirty="0" err="1"/>
              <a:t>struct</a:t>
            </a:r>
            <a:r>
              <a:rPr lang="en-US" altLang="ko-KR" dirty="0"/>
              <a:t> in </a:t>
            </a:r>
            <a:r>
              <a:rPr lang="en-US" altLang="ko-KR" dirty="0" err="1"/>
              <a:t>inode</a:t>
            </a:r>
            <a:r>
              <a:rPr lang="en-US" altLang="ko-KR" dirty="0"/>
              <a:t> table </a:t>
            </a:r>
          </a:p>
          <a:p>
            <a:endParaRPr lang="en-US" altLang="ko-KR" dirty="0"/>
          </a:p>
          <a:p>
            <a:r>
              <a:rPr lang="en-US" altLang="ko-KR" dirty="0" err="1"/>
              <a:t>inode</a:t>
            </a:r>
            <a:r>
              <a:rPr lang="en-US" altLang="ko-KR" dirty="0"/>
              <a:t> can be a disk-file </a:t>
            </a:r>
            <a:r>
              <a:rPr lang="en-US" altLang="ko-KR" dirty="0" err="1"/>
              <a:t>inode</a:t>
            </a:r>
            <a:r>
              <a:rPr lang="en-US" altLang="ko-KR" dirty="0"/>
              <a:t> or device-file </a:t>
            </a:r>
            <a:r>
              <a:rPr lang="en-US" altLang="ko-KR" dirty="0" err="1"/>
              <a:t>inode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type of </a:t>
            </a:r>
            <a:r>
              <a:rPr lang="en-US" altLang="ko-KR" dirty="0" err="1"/>
              <a:t>inode</a:t>
            </a:r>
            <a:r>
              <a:rPr lang="en-US" altLang="ko-KR" dirty="0"/>
              <a:t> is recorded </a:t>
            </a:r>
            <a:r>
              <a:rPr lang="en-US" altLang="ko-KR" dirty="0" err="1"/>
              <a:t>int</a:t>
            </a:r>
            <a:r>
              <a:rPr lang="en-US" altLang="ko-KR" dirty="0"/>
              <a:t> the type </a:t>
            </a:r>
            <a:r>
              <a:rPr lang="en-US" altLang="ko-KR" dirty="0" err="1"/>
              <a:t>prtion</a:t>
            </a:r>
            <a:r>
              <a:rPr lang="en-US" altLang="ko-KR" dirty="0"/>
              <a:t> of the </a:t>
            </a:r>
            <a:r>
              <a:rPr lang="en-US" altLang="ko-KR" dirty="0" err="1"/>
              <a:t>st_mode</a:t>
            </a:r>
            <a:r>
              <a:rPr lang="en-US" altLang="ko-KR" dirty="0"/>
              <a:t> member of </a:t>
            </a:r>
            <a:r>
              <a:rPr lang="en-US" altLang="ko-KR" dirty="0" err="1"/>
              <a:t>struc</a:t>
            </a:r>
            <a:r>
              <a:rPr lang="en-US" altLang="ko-KR" dirty="0"/>
              <a:t> stat</a:t>
            </a:r>
          </a:p>
          <a:p>
            <a:endParaRPr lang="en-US" altLang="ko-KR" dirty="0"/>
          </a:p>
          <a:p>
            <a:r>
              <a:rPr lang="en-US" altLang="ko-KR" b="1" dirty="0"/>
              <a:t>major number </a:t>
            </a:r>
            <a:r>
              <a:rPr lang="en-US" altLang="ko-KR" dirty="0"/>
              <a:t>tells where to find the code that gets data from the device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9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4230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ourier New" pitchFamily="49" charset="0"/>
                <a:cs typeface="Courier New" pitchFamily="49" charset="0"/>
              </a:rPr>
              <a:t>O_SYNC </a:t>
            </a:r>
            <a:r>
              <a:rPr lang="en-US" altLang="ko-KR"/>
              <a:t>bit</a:t>
            </a:r>
          </a:p>
          <a:p>
            <a:pPr lvl="1"/>
            <a:r>
              <a:rPr lang="en-US" altLang="ko-KR"/>
              <a:t>That bit tells the kernel that </a:t>
            </a:r>
            <a:r>
              <a:rPr lang="en-US" altLang="ko-KR" u="sng"/>
              <a:t>calls to </a:t>
            </a:r>
            <a:r>
              <a:rPr lang="en-US" altLang="ko-KR" u="sng">
                <a:latin typeface="Courier New" pitchFamily="49" charset="0"/>
                <a:cs typeface="Courier New" pitchFamily="49" charset="0"/>
              </a:rPr>
              <a:t>write</a:t>
            </a:r>
            <a:r>
              <a:rPr lang="en-US" altLang="ko-KR" u="sng"/>
              <a:t> should return only when the bytes are written to the actual hardware</a:t>
            </a:r>
          </a:p>
          <a:p>
            <a:pPr lvl="1"/>
            <a:r>
              <a:rPr lang="en-US" altLang="ko-KR"/>
              <a:t>Setting O_SYNC eliminates all the efficiency kernel buffering provides.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	</a:t>
            </a:r>
          </a:p>
          <a:p>
            <a:pPr marL="484188" marR="0" lvl="1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You need a good reason to turn off buffering.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37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/>
              <a:t>Struct</a:t>
            </a:r>
            <a:r>
              <a:rPr lang="en-US" altLang="ko-KR" sz="1200" dirty="0"/>
              <a:t> flock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short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l_type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  short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l_whence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  __</a:t>
            </a:r>
            <a:r>
              <a:rPr lang="en-US" altLang="ko-KR" sz="1200" dirty="0" err="1"/>
              <a:t>off_t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l_start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  __</a:t>
            </a:r>
            <a:r>
              <a:rPr lang="en-US" altLang="ko-KR" sz="1200" dirty="0" err="1"/>
              <a:t>off_t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l_len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  __</a:t>
            </a:r>
            <a:r>
              <a:rPr lang="en-US" altLang="ko-KR" sz="1200" dirty="0" err="1"/>
              <a:t>pid_t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l_pid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};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F17FC-F28C-4293-BF4B-FDF1171FF4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428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sz="2000" b="1"/>
              <a:t>Attributes</a:t>
            </a:r>
            <a:r>
              <a:rPr lang="en-US" altLang="ko-KR" sz="2000"/>
              <a:t> of a </a:t>
            </a:r>
            <a:r>
              <a:rPr lang="en-US" altLang="ko-KR" sz="2000" i="1">
                <a:latin typeface="Consolas" panose="020B0609020204030204" pitchFamily="49" charset="0"/>
              </a:rPr>
              <a:t>fd</a:t>
            </a:r>
            <a:r>
              <a:rPr lang="en-US" altLang="ko-KR" sz="2000"/>
              <a:t> are coded as </a:t>
            </a:r>
            <a:r>
              <a:rPr lang="en-US" altLang="ko-KR" sz="2000" b="1"/>
              <a:t>bits in an integer</a:t>
            </a:r>
            <a:r>
              <a:rPr lang="en-US" altLang="ko-KR" sz="2000"/>
              <a:t>.</a:t>
            </a:r>
          </a:p>
          <a:p>
            <a:pPr lvl="1"/>
            <a:r>
              <a:rPr lang="en-US" altLang="ko-KR" sz="2000" b="1">
                <a:latin typeface="Courier New" pitchFamily="49" charset="0"/>
                <a:cs typeface="Courier New" pitchFamily="49" charset="0"/>
              </a:rPr>
              <a:t>fcntl()</a:t>
            </a:r>
            <a:r>
              <a:rPr lang="en-US" altLang="ko-KR" sz="2000"/>
              <a:t> system call lets you control a </a:t>
            </a:r>
            <a:r>
              <a:rPr lang="en-US" altLang="ko-KR" sz="2000" i="1">
                <a:latin typeface="Consolas" panose="020B0609020204030204" pitchFamily="49" charset="0"/>
              </a:rPr>
              <a:t>fd</a:t>
            </a:r>
            <a:r>
              <a:rPr lang="en-US" altLang="ko-KR" sz="2000"/>
              <a:t> by reading and writing that integer</a:t>
            </a:r>
          </a:p>
          <a:p>
            <a:pPr lvl="1"/>
            <a:endParaRPr lang="en-US" altLang="ko-KR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>
                <a:latin typeface="Courier New" pitchFamily="49" charset="0"/>
                <a:cs typeface="Courier New" pitchFamily="49" charset="0"/>
              </a:rPr>
              <a:t>O_SYNC </a:t>
            </a:r>
            <a:r>
              <a:rPr lang="en-US" altLang="ko-KR"/>
              <a:t>bit</a:t>
            </a:r>
          </a:p>
          <a:p>
            <a:pPr lvl="1"/>
            <a:r>
              <a:rPr lang="en-US" altLang="ko-KR"/>
              <a:t>That bit tells the kernel that </a:t>
            </a:r>
            <a:r>
              <a:rPr lang="en-US" altLang="ko-KR" u="sng"/>
              <a:t>calls to </a:t>
            </a:r>
            <a:r>
              <a:rPr lang="en-US" altLang="ko-KR" u="sng">
                <a:latin typeface="Courier New" pitchFamily="49" charset="0"/>
                <a:cs typeface="Courier New" pitchFamily="49" charset="0"/>
              </a:rPr>
              <a:t>write</a:t>
            </a:r>
            <a:r>
              <a:rPr lang="en-US" altLang="ko-KR" u="sng"/>
              <a:t> should return only when the bytes are written to the actual hardware</a:t>
            </a:r>
          </a:p>
          <a:p>
            <a:pPr lvl="1"/>
            <a:r>
              <a:rPr lang="en-US" altLang="ko-KR"/>
              <a:t>Setting O_SYNC eliminates all the efficiency kernel buffering provides.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	</a:t>
            </a:r>
          </a:p>
          <a:p>
            <a:pPr marL="484188" marR="0" lvl="1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You need a good reason to turn off buffering.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54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sz="2000" b="1" dirty="0"/>
              <a:t>Attributes</a:t>
            </a:r>
            <a:r>
              <a:rPr lang="en-US" altLang="ko-KR" sz="2000" dirty="0"/>
              <a:t> of a </a:t>
            </a:r>
            <a:r>
              <a:rPr lang="en-US" altLang="ko-KR" sz="2000" i="1" dirty="0" err="1">
                <a:latin typeface="Consolas" panose="020B0609020204030204" pitchFamily="49" charset="0"/>
              </a:rPr>
              <a:t>fd</a:t>
            </a:r>
            <a:r>
              <a:rPr lang="en-US" altLang="ko-KR" sz="2000" dirty="0"/>
              <a:t> are coded as </a:t>
            </a:r>
            <a:r>
              <a:rPr lang="en-US" altLang="ko-KR" sz="2000" b="1" dirty="0"/>
              <a:t>bits in an integer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b="1" dirty="0" err="1">
                <a:latin typeface="Courier New" pitchFamily="49" charset="0"/>
                <a:cs typeface="Courier New" pitchFamily="49" charset="0"/>
              </a:rPr>
              <a:t>fcntl</a:t>
            </a:r>
            <a:r>
              <a:rPr lang="en-US" altLang="ko-KR" sz="20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altLang="ko-KR" sz="2000" dirty="0"/>
              <a:t> system call lets you control a </a:t>
            </a:r>
            <a:r>
              <a:rPr lang="en-US" altLang="ko-KR" sz="2000" i="1" dirty="0" err="1">
                <a:latin typeface="Consolas" panose="020B0609020204030204" pitchFamily="49" charset="0"/>
              </a:rPr>
              <a:t>fd</a:t>
            </a:r>
            <a:r>
              <a:rPr lang="en-US" altLang="ko-KR" sz="2000" dirty="0"/>
              <a:t> by reading and writing that integer</a:t>
            </a:r>
          </a:p>
          <a:p>
            <a:pPr lvl="1"/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dirty="0">
                <a:latin typeface="Courier New" pitchFamily="49" charset="0"/>
                <a:cs typeface="Courier New" pitchFamily="49" charset="0"/>
              </a:rPr>
              <a:t>O_SYNC </a:t>
            </a:r>
            <a:r>
              <a:rPr lang="en-US" altLang="ko-KR" dirty="0"/>
              <a:t>bit</a:t>
            </a:r>
          </a:p>
          <a:p>
            <a:pPr lvl="1"/>
            <a:r>
              <a:rPr lang="en-US" altLang="ko-KR" dirty="0"/>
              <a:t>That bit tells the kernel that </a:t>
            </a:r>
            <a:r>
              <a:rPr lang="en-US" altLang="ko-KR" u="sng" dirty="0"/>
              <a:t>calls to </a:t>
            </a:r>
            <a:r>
              <a:rPr lang="en-US" altLang="ko-KR" u="sng" dirty="0">
                <a:latin typeface="Courier New" pitchFamily="49" charset="0"/>
                <a:cs typeface="Courier New" pitchFamily="49" charset="0"/>
              </a:rPr>
              <a:t>write</a:t>
            </a:r>
            <a:r>
              <a:rPr lang="en-US" altLang="ko-KR" u="sng" dirty="0"/>
              <a:t> should return only when the bytes are written to the actual hardware</a:t>
            </a:r>
          </a:p>
          <a:p>
            <a:pPr lvl="1"/>
            <a:r>
              <a:rPr lang="en-US" altLang="ko-KR" dirty="0"/>
              <a:t>Setting O_SYNC eliminates all the efficiency kernel buffering provides.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	</a:t>
            </a:r>
          </a:p>
          <a:p>
            <a:pPr marL="484188" marR="0" lvl="1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You need a good reason to turn off buffering.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87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Fcntl is not only way </a:t>
            </a:r>
            <a:r>
              <a:rPr lang="en-US" altLang="ko-KR" b="0"/>
              <a:t>to set fd</a:t>
            </a:r>
            <a:r>
              <a:rPr lang="en-US" altLang="ko-KR" b="0" baseline="0"/>
              <a:t> attributes</a:t>
            </a:r>
          </a:p>
          <a:p>
            <a:endParaRPr lang="en-US" altLang="ko-KR" b="1"/>
          </a:p>
          <a:p>
            <a:r>
              <a:rPr lang="en-US" altLang="ko-KR" b="1"/>
              <a:t>why does creat exist when open can do the job?</a:t>
            </a:r>
          </a:p>
          <a:p>
            <a:r>
              <a:rPr lang="en-US" altLang="ko-KR"/>
              <a:t>in the Olden days, open only opened files and create created new ones</a:t>
            </a:r>
          </a:p>
          <a:p>
            <a:r>
              <a:rPr lang="en-US" altLang="ko-KR"/>
              <a:t>later open was modified to support more flags, including the create option</a:t>
            </a:r>
          </a:p>
          <a:p>
            <a:endParaRPr lang="en-US" altLang="ko-KR"/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O_EXCL</a:t>
            </a:r>
            <a:r>
              <a:rPr lang="en-US" altLang="ko-KR" sz="1600" b="0" i="0" kern="1200" baseline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: 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exclusive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4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kernel transfers data </a:t>
            </a:r>
            <a:r>
              <a:rPr lang="en-US" altLang="ko-KR"/>
              <a:t>between disks and processes :</a:t>
            </a:r>
            <a:r>
              <a:rPr lang="en-US" altLang="ko-KR" baseline="0"/>
              <a:t> </a:t>
            </a:r>
            <a:r>
              <a:rPr lang="en-US" altLang="ko-KR"/>
              <a:t>the code in kernel that performs these transfers has many </a:t>
            </a:r>
            <a:r>
              <a:rPr lang="en-US" altLang="ko-KR" b="1"/>
              <a:t>options</a:t>
            </a:r>
          </a:p>
          <a:p>
            <a:endParaRPr lang="en-US" altLang="ko-KR"/>
          </a:p>
          <a:p>
            <a:r>
              <a:rPr lang="en-US" altLang="ko-KR"/>
              <a:t>a program can use </a:t>
            </a:r>
            <a:r>
              <a:rPr lang="en-US" altLang="ko-KR" b="1"/>
              <a:t>open(), fcntl()</a:t>
            </a:r>
            <a:r>
              <a:rPr lang="en-US" altLang="ko-KR"/>
              <a:t> to control the inner workings of these data transfers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43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A connection between a terminal and a process</a:t>
            </a:r>
            <a:endParaRPr lang="ko-KR" altLang="en-US"/>
          </a:p>
          <a:p>
            <a:endParaRPr lang="en-US" altLang="ko-KR">
              <a:solidFill>
                <a:schemeClr val="tx1"/>
              </a:solidFill>
            </a:endParaRPr>
          </a:p>
          <a:p>
            <a:r>
              <a:rPr lang="en-US" altLang="ko-KR">
                <a:solidFill>
                  <a:schemeClr val="tx1"/>
                </a:solidFill>
              </a:rPr>
              <a:t>Collection of </a:t>
            </a:r>
            <a:r>
              <a:rPr lang="en-US" altLang="ko-KR">
                <a:solidFill>
                  <a:srgbClr val="0000FF"/>
                </a:solidFill>
              </a:rPr>
              <a:t>kernel subroutines </a:t>
            </a:r>
            <a:r>
              <a:rPr lang="en-US" altLang="ko-KR"/>
              <a:t>that process data flowing between a process and the external device</a:t>
            </a:r>
          </a:p>
          <a:p>
            <a:endParaRPr lang="en-US" altLang="ko-KR"/>
          </a:p>
          <a:p>
            <a:r>
              <a:rPr lang="en-US" altLang="ko-KR" b="0"/>
              <a:t>The  driver contains many settings that control its operation;</a:t>
            </a:r>
          </a:p>
          <a:p>
            <a:r>
              <a:rPr lang="en-US" altLang="ko-KR" b="0"/>
              <a:t>A process may read, modify, and reset those driver control flags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25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err="1"/>
              <a:t>stty</a:t>
            </a:r>
            <a:r>
              <a:rPr lang="en-US" altLang="ko-KR" dirty="0"/>
              <a:t> lets users read and change settings in the driver for a terminal</a:t>
            </a:r>
          </a:p>
          <a:p>
            <a:endParaRPr lang="en-US" altLang="ko-KR" dirty="0"/>
          </a:p>
          <a:p>
            <a:r>
              <a:rPr lang="en-US" altLang="ko-KR" dirty="0" err="1"/>
              <a:t>icrnl</a:t>
            </a:r>
            <a:r>
              <a:rPr lang="en-US" altLang="ko-KR" dirty="0"/>
              <a:t>  -  convert Carriage Return to </a:t>
            </a:r>
            <a:r>
              <a:rPr lang="en-US" altLang="ko-KR" dirty="0" err="1"/>
              <a:t>NewLine</a:t>
            </a:r>
            <a:endParaRPr lang="en-US" altLang="ko-KR" dirty="0"/>
          </a:p>
          <a:p>
            <a:r>
              <a:rPr lang="en-US" altLang="ko-KR" dirty="0" err="1"/>
              <a:t>onlcr</a:t>
            </a:r>
            <a:r>
              <a:rPr lang="en-US" altLang="ko-KR" dirty="0"/>
              <a:t>  -  Output: add to </a:t>
            </a:r>
            <a:r>
              <a:rPr lang="en-US" altLang="ko-KR" dirty="0" err="1"/>
              <a:t>NewLine</a:t>
            </a:r>
            <a:r>
              <a:rPr lang="en-US" altLang="ko-KR" dirty="0"/>
              <a:t> a Carriage Return</a:t>
            </a:r>
          </a:p>
          <a:p>
            <a:r>
              <a:rPr lang="en-US" altLang="ko-KR" dirty="0" err="1"/>
              <a:t>olcuc</a:t>
            </a:r>
            <a:r>
              <a:rPr lang="en-US" altLang="ko-KR" dirty="0"/>
              <a:t>  -  Output: convert </a:t>
            </a:r>
            <a:r>
              <a:rPr lang="en-US" altLang="ko-KR" dirty="0" err="1"/>
              <a:t>LowerCase</a:t>
            </a:r>
            <a:r>
              <a:rPr lang="en-US" altLang="ko-KR" dirty="0"/>
              <a:t> to </a:t>
            </a:r>
            <a:r>
              <a:rPr lang="en-US" altLang="ko-KR" dirty="0" err="1"/>
              <a:t>UpperCase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baud</a:t>
            </a:r>
            <a:r>
              <a:rPr lang="en-US" altLang="ko-KR" dirty="0"/>
              <a:t> refers to how many times the voltage/signal level changes per second.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dirty="0" err="1"/>
              <a:t>hwinfo</a:t>
            </a:r>
            <a:r>
              <a:rPr lang="en-US" altLang="ko-KR" baseline="0" dirty="0"/>
              <a:t> </a:t>
            </a:r>
            <a:r>
              <a:rPr lang="mr-IN" altLang="ko-KR" baseline="0" dirty="0"/>
              <a:t>–</a:t>
            </a:r>
            <a:r>
              <a:rPr lang="en-US" altLang="ko-KR" baseline="0" dirty="0"/>
              <a:t>disk</a:t>
            </a:r>
          </a:p>
          <a:p>
            <a:pPr lvl="1"/>
            <a:r>
              <a:rPr lang="en-US" altLang="ko-KR" dirty="0" err="1"/>
              <a:t>lsblk</a:t>
            </a:r>
            <a:r>
              <a:rPr lang="en-US" altLang="ko-KR" dirty="0"/>
              <a:t> -d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45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tcgetattr( ), tcsetattr( ) </a:t>
            </a:r>
            <a:r>
              <a:rPr lang="en-US" altLang="ko-KR"/>
              <a:t>provide access to the terminal driver</a:t>
            </a:r>
          </a:p>
          <a:p>
            <a:endParaRPr lang="en-US" altLang="ko-KR"/>
          </a:p>
          <a:p>
            <a:r>
              <a:rPr lang="en-US" altLang="ko-KR"/>
              <a:t>both transfer settings in a struct termios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8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TCSA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DRAIN </a:t>
            </a:r>
          </a:p>
          <a:p>
            <a:pPr lvl="2"/>
            <a:r>
              <a:rPr lang="en-US" altLang="ko-KR" dirty="0"/>
              <a:t>Wait until all </a:t>
            </a:r>
            <a:r>
              <a:rPr lang="en-US" altLang="ko-KR" i="1" dirty="0"/>
              <a:t>output</a:t>
            </a:r>
            <a:r>
              <a:rPr lang="en-US" altLang="ko-KR" dirty="0"/>
              <a:t> already queued in the driver has been transmitted to the terminal. </a:t>
            </a:r>
          </a:p>
          <a:p>
            <a:pPr lvl="2"/>
            <a:r>
              <a:rPr lang="en-US" altLang="ko-KR" dirty="0"/>
              <a:t>Then update the driver</a:t>
            </a:r>
          </a:p>
          <a:p>
            <a:pPr lvl="1"/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TCSA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FLUSH </a:t>
            </a:r>
          </a:p>
          <a:p>
            <a:pPr lvl="2"/>
            <a:r>
              <a:rPr lang="en-US" altLang="ko-KR" dirty="0"/>
              <a:t>Wait until all </a:t>
            </a:r>
            <a:r>
              <a:rPr lang="en-US" altLang="ko-KR" i="1" dirty="0"/>
              <a:t>output</a:t>
            </a:r>
            <a:r>
              <a:rPr lang="en-US" altLang="ko-KR" dirty="0"/>
              <a:t> already queued in the driver has been transmitted. </a:t>
            </a:r>
          </a:p>
          <a:p>
            <a:pPr lvl="2"/>
            <a:r>
              <a:rPr lang="en-US" altLang="ko-KR" dirty="0"/>
              <a:t>Next, flush all queued </a:t>
            </a:r>
            <a:r>
              <a:rPr lang="en-US" altLang="ko-KR" i="1" dirty="0"/>
              <a:t>input</a:t>
            </a:r>
            <a:r>
              <a:rPr lang="en-US" altLang="ko-KR" dirty="0"/>
              <a:t> data. </a:t>
            </a:r>
          </a:p>
          <a:p>
            <a:pPr lvl="2"/>
            <a:r>
              <a:rPr lang="en-US" altLang="ko-KR" dirty="0"/>
              <a:t>Then make the changes.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Example: </a:t>
            </a:r>
            <a:r>
              <a:rPr lang="en-US" altLang="ko-KR" dirty="0" err="1"/>
              <a:t>echostate.c</a:t>
            </a:r>
            <a:r>
              <a:rPr lang="en-US" altLang="ko-KR" dirty="0"/>
              <a:t> - show state of echo bit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13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Example: echostate.c - show state of echo bit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17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2151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Example: echostate.c - show state of echo bit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46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4306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845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/etc/motd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is a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file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on </a:t>
            </a:r>
            <a:r>
              <a:rPr lang="en-US" altLang="ko-KR" sz="1600" b="0" i="0" u="none" strike="noStrike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  <a:hlinkClick r:id="rId3" tooltip="Unix-like"/>
              </a:rPr>
              <a:t>Unix-like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systems that contains a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"message of the day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", used to send a common message to all users in a more efficient manner </a:t>
            </a: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etc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issue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is a text file 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which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contains a message or system identification to be printed before the login prompt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including </a:t>
            </a:r>
          </a:p>
          <a:p>
            <a:pPr lvl="1"/>
            <a:r>
              <a:rPr lang="en-US" altLang="ko-KR"/>
              <a:t>an actual 1970s printing terminal, </a:t>
            </a:r>
          </a:p>
          <a:p>
            <a:pPr lvl="1"/>
            <a:r>
              <a:rPr lang="en-US" altLang="ko-KR"/>
              <a:t>a keyboard and CRT attached to a serial port, or </a:t>
            </a:r>
          </a:p>
          <a:p>
            <a:pPr lvl="1"/>
            <a:r>
              <a:rPr lang="en-US" altLang="ko-KR"/>
              <a:t>a PC with a modem and terminal emulation software dialed up over a phone line. </a:t>
            </a:r>
          </a:p>
          <a:p>
            <a:pPr lvl="1"/>
            <a:endParaRPr lang="en-US" altLang="ko-KR" sz="12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5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/etc/motd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is a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file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on </a:t>
            </a:r>
            <a:r>
              <a:rPr lang="en-US" altLang="ko-KR" sz="1600" b="0" i="0" u="none" strike="noStrike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  <a:hlinkClick r:id="rId3" tooltip="Unix-like"/>
              </a:rPr>
              <a:t>Unix-like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systems that contains a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"message of the day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", used to send a common message to all users in a more efficient manner </a:t>
            </a: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etc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issue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is a text file 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which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contains a message or system identification to be printed before the login prompt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i="1">
                <a:solidFill>
                  <a:srgbClr val="0000FF"/>
                </a:solidFill>
              </a:rPr>
              <a:t>c: this file is really a </a:t>
            </a:r>
            <a:r>
              <a:rPr lang="en-US" altLang="ko-KR" b="1" i="1">
                <a:solidFill>
                  <a:srgbClr val="0000FF"/>
                </a:solidFill>
              </a:rPr>
              <a:t>device</a:t>
            </a:r>
            <a:r>
              <a:rPr lang="en-US" altLang="ko-KR" i="1">
                <a:solidFill>
                  <a:srgbClr val="0000FF"/>
                </a:solidFill>
              </a:rPr>
              <a:t> that </a:t>
            </a:r>
            <a:r>
              <a:rPr lang="en-US" altLang="ko-KR" b="1" i="1">
                <a:solidFill>
                  <a:srgbClr val="0000FF"/>
                </a:solidFill>
              </a:rPr>
              <a:t>transfers data character by character. </a:t>
            </a:r>
          </a:p>
          <a:p>
            <a:endParaRPr lang="en-US" altLang="ko-KR" i="1">
              <a:solidFill>
                <a:srgbClr val="0000FF"/>
              </a:solidFill>
            </a:endParaRP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solidFill>
                  <a:schemeClr val="tx1"/>
                </a:solidFill>
              </a:rPr>
              <a:t>A device file is a connection, not a container.</a:t>
            </a:r>
          </a:p>
          <a:p>
            <a:endParaRPr lang="en-US" altLang="ko-KR"/>
          </a:p>
          <a:p>
            <a:r>
              <a:rPr lang="en-US" altLang="ko-KR"/>
              <a:t>major # : specifies which subroutine handles the actual device, and the minor # is passed to that subroutine</a:t>
            </a:r>
          </a:p>
          <a:p>
            <a:endParaRPr lang="en-US" altLang="ko-KR"/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minor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number identifies the unique physical device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within that class.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This is looked up in the /dev entry for the device.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5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What</a:t>
            </a:r>
            <a:r>
              <a:rPr lang="en-US" altLang="ko-KR"/>
              <a:t> do permission bits </a:t>
            </a:r>
            <a:r>
              <a:rPr lang="en-US" altLang="ko-KR" b="1"/>
              <a:t>mean</a:t>
            </a:r>
            <a:r>
              <a:rPr lang="en-US" altLang="ko-KR"/>
              <a:t> when the file is really a device?</a:t>
            </a: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Writing data into the file </a:t>
            </a:r>
            <a:r>
              <a:rPr lang="en-US" altLang="ko-KR" b="1"/>
              <a:t>sends</a:t>
            </a:r>
            <a:r>
              <a:rPr lang="en-US" altLang="ko-KR"/>
              <a:t> data to the device.</a:t>
            </a:r>
          </a:p>
          <a:p>
            <a:endParaRPr lang="en-US" altLang="ko-KR"/>
          </a:p>
          <a:p>
            <a:r>
              <a:rPr lang="en-US" altLang="ko-KR"/>
              <a:t>Writing characters to another person's terminal is the purpose of the Unix </a:t>
            </a:r>
            <a:r>
              <a:rPr lang="en-US" altLang="ko-KR" b="1">
                <a:latin typeface="Courier New" pitchFamily="49" charset="0"/>
                <a:cs typeface="Courier New" pitchFamily="49" charset="0"/>
              </a:rPr>
              <a:t>write</a:t>
            </a:r>
            <a:r>
              <a:rPr lang="en-US" altLang="ko-KR"/>
              <a:t> command. </a:t>
            </a:r>
          </a:p>
          <a:p>
            <a:r>
              <a:rPr lang="en-US" altLang="ko-KR"/>
              <a:t>If users other than the owner of the file have permission to read, other people can read charracters typed at that keyboard; But it can cause </a:t>
            </a:r>
            <a:r>
              <a:rPr lang="en-US" altLang="ko-KR" i="1"/>
              <a:t>trouble</a:t>
            </a:r>
            <a:r>
              <a:rPr lang="en-US" altLang="ko-KR"/>
              <a:t>. </a:t>
            </a:r>
          </a:p>
          <a:p>
            <a:r>
              <a:rPr lang="en-US" altLang="ko-KR"/>
              <a:t>Reading key strokes from another person's terminal can cause </a:t>
            </a:r>
            <a:r>
              <a:rPr lang="en-US" altLang="ko-KR" i="1"/>
              <a:t>trouble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36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 shows</a:t>
            </a:r>
            <a:r>
              <a:rPr lang="en-US" altLang="ko-KR" baseline="0" dirty="0"/>
              <a:t> </a:t>
            </a:r>
            <a:r>
              <a:rPr lang="en-US" altLang="ko-KR" b="1" baseline="0" dirty="0"/>
              <a:t>terminals</a:t>
            </a:r>
            <a:r>
              <a:rPr lang="en-US" altLang="ko-KR" baseline="0" dirty="0"/>
              <a:t> can be </a:t>
            </a:r>
            <a:r>
              <a:rPr lang="en-US" altLang="ko-KR" b="1" baseline="0" dirty="0"/>
              <a:t>treated like file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5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F17FC-F28C-4293-BF4B-FDF1171FF4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4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94"/>
          <p:cNvSpPr>
            <a:spLocks noChangeShapeType="1"/>
          </p:cNvSpPr>
          <p:nvPr userDrawn="1"/>
        </p:nvSpPr>
        <p:spPr bwMode="auto">
          <a:xfrm>
            <a:off x="304800" y="1066800"/>
            <a:ext cx="85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/>
          </a:p>
        </p:txBody>
      </p:sp>
      <p:sp>
        <p:nvSpPr>
          <p:cNvPr id="4170" name="Rectangle 74"/>
          <p:cNvSpPr>
            <a:spLocks noGrp="1" noChangeArrowheads="1"/>
          </p:cNvSpPr>
          <p:nvPr>
            <p:ph type="ctrTitle" sz="quarter"/>
          </p:nvPr>
        </p:nvSpPr>
        <p:spPr>
          <a:xfrm>
            <a:off x="304800" y="2511425"/>
            <a:ext cx="8534400" cy="9937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altLang="en-US" noProof="0" dirty="0"/>
              <a:t>Click to edit Master title style</a:t>
            </a:r>
          </a:p>
        </p:txBody>
      </p:sp>
      <p:sp>
        <p:nvSpPr>
          <p:cNvPr id="4171" name="Rectangle 7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" y="533400"/>
            <a:ext cx="6477000" cy="45720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GB" altLang="en-US" noProof="0" dirty="0"/>
              <a:t>Click to edit Master subtitle style</a:t>
            </a:r>
          </a:p>
        </p:txBody>
      </p:sp>
      <p:sp>
        <p:nvSpPr>
          <p:cNvPr id="8" name="Rectangle 2"/>
          <p:cNvSpPr txBox="1">
            <a:spLocks noChangeArrowheads="1"/>
          </p:cNvSpPr>
          <p:nvPr userDrawn="1"/>
        </p:nvSpPr>
        <p:spPr bwMode="auto">
          <a:xfrm>
            <a:off x="304800" y="4419600"/>
            <a:ext cx="8534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3600" kern="1200">
                <a:solidFill>
                  <a:schemeClr val="tx1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400" dirty="0"/>
              <a:t>Prof.</a:t>
            </a:r>
            <a:r>
              <a:rPr lang="en-GB" altLang="en-US" sz="2400" baseline="0" dirty="0"/>
              <a:t> Seokin Hong</a:t>
            </a:r>
          </a:p>
          <a:p>
            <a:pPr eaLnBrk="1" hangingPunct="1"/>
            <a:r>
              <a:rPr lang="en-GB" altLang="en-US" sz="2400" dirty="0"/>
              <a:t>Kyungpook</a:t>
            </a:r>
            <a:r>
              <a:rPr lang="en-GB" altLang="en-US" sz="2400" baseline="0" dirty="0"/>
              <a:t> National University</a:t>
            </a:r>
          </a:p>
          <a:p>
            <a:pPr eaLnBrk="1" hangingPunct="1"/>
            <a:r>
              <a:rPr lang="en-GB" altLang="en-US" sz="2400" baseline="0" dirty="0"/>
              <a:t>Fall 201</a:t>
            </a:r>
            <a:r>
              <a:rPr lang="en-US" altLang="ko-KR" sz="2400" baseline="0" dirty="0"/>
              <a:t>9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134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11FCF-A536-F84E-898B-BB10AC9701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502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685800"/>
            <a:ext cx="2152650" cy="506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685800"/>
            <a:ext cx="6305550" cy="5068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F7B15-483E-D34E-A1FA-6ADEA96D3E6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219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7278"/>
            <a:ext cx="8610600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334000"/>
          </a:xfrm>
        </p:spPr>
        <p:txBody>
          <a:bodyPr/>
          <a:lstStyle>
            <a:lvl1pPr marL="228600" indent="-228600">
              <a:buClr>
                <a:schemeClr val="tx1"/>
              </a:buClr>
              <a:buSzPct val="120000"/>
              <a:buFont typeface="Wingdings" charset="2"/>
              <a:buChar char="§"/>
              <a:defRPr sz="2400"/>
            </a:lvl1pPr>
            <a:lvl2pPr marL="457200" indent="-227013">
              <a:buClr>
                <a:schemeClr val="tx1"/>
              </a:buClr>
              <a:buSzPct val="100000"/>
              <a:buFont typeface="Courier New" charset="0"/>
              <a:buChar char="o"/>
              <a:defRPr sz="2000"/>
            </a:lvl2pPr>
            <a:lvl3pPr marL="682625" indent="-223838">
              <a:buClr>
                <a:schemeClr val="tx1"/>
              </a:buClr>
              <a:buFont typeface="Arial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02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D5448-591D-3940-967A-F8DE4BFDDAE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962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41475"/>
            <a:ext cx="4229100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641475"/>
            <a:ext cx="4229100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467E7-10F9-E942-96FA-AF5BA8B92CB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496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65399-8DB2-3847-B0A6-253B38F6AAE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077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DB118-A9A6-B845-B1F7-ED34983FD2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957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5998-41F6-F448-9210-55043855CA0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403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8D953-B3C0-D345-90C9-095E0B1D49C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61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9BC00-3A25-1741-8B28-D8A22EF0D6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183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99219"/>
            <a:ext cx="8610600" cy="51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41475"/>
            <a:ext cx="8610600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13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0" y="6553200"/>
            <a:ext cx="503238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Tx/>
              <a:buFontTx/>
              <a:buNone/>
              <a:defRPr sz="1000" b="1">
                <a:solidFill>
                  <a:srgbClr val="005693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01E3FE-5C82-594D-A90D-9E7EBB62C15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1" name="Line 63"/>
          <p:cNvSpPr>
            <a:spLocks noChangeShapeType="1"/>
          </p:cNvSpPr>
          <p:nvPr/>
        </p:nvSpPr>
        <p:spPr bwMode="auto">
          <a:xfrm>
            <a:off x="260350" y="838200"/>
            <a:ext cx="862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 kern="1200">
          <a:solidFill>
            <a:schemeClr val="accent1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15000"/>
        </a:spcAft>
        <a:buClr>
          <a:srgbClr val="3B9AC5"/>
        </a:buClr>
        <a:buFont typeface="Wingdings" charset="2"/>
        <a:buChar char="Ø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rgbClr val="3B9AC5"/>
        </a:buClr>
        <a:buFont typeface="Arial" charset="0"/>
        <a:buBlip>
          <a:blip r:embed="rId13"/>
        </a:buBlip>
        <a:defRPr kern="1200">
          <a:solidFill>
            <a:schemeClr val="tx1"/>
          </a:solidFill>
          <a:latin typeface="+mn-lt"/>
          <a:ea typeface="Arial" charset="0"/>
          <a:cs typeface="+mn-cs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600" kern="1200">
          <a:solidFill>
            <a:schemeClr val="tx1"/>
          </a:solidFill>
          <a:latin typeface="+mn-lt"/>
          <a:ea typeface="Arial" charset="0"/>
          <a:cs typeface="+mn-cs"/>
        </a:defRPr>
      </a:lvl3pPr>
      <a:lvl4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400" kern="1200">
          <a:solidFill>
            <a:schemeClr val="tx1"/>
          </a:solidFill>
          <a:latin typeface="+mn-lt"/>
          <a:ea typeface="Arial" charset="0"/>
          <a:cs typeface="+mn-cs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400" kern="12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828801"/>
            <a:ext cx="8534400" cy="24384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Connection Control</a:t>
            </a: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Studying </a:t>
            </a: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sty</a:t>
            </a:r>
            <a:b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b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- Device Driver - </a:t>
            </a:r>
            <a:endParaRPr lang="en-US" altLang="en-US" dirty="0">
              <a:solidFill>
                <a:schemeClr val="tx1">
                  <a:lumMod val="50000"/>
                  <a:lumOff val="50000"/>
                </a:schemeClr>
              </a:solidFill>
              <a:ea typeface="ＭＳ Ｐゴシック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ELEC462003 </a:t>
            </a:r>
            <a:r>
              <a:rPr lang="en-GB" altLang="en-US" dirty="0"/>
              <a:t>System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Properties of Device Files (I)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Device files have most of the properties disk files (regular file) have.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Major number and minor number</a:t>
            </a:r>
          </a:p>
          <a:p>
            <a:pPr lvl="1"/>
            <a:r>
              <a:rPr lang="en-US" altLang="ko-KR" b="1" dirty="0"/>
              <a:t>The </a:t>
            </a:r>
            <a:r>
              <a:rPr lang="en-US" altLang="ko-KR" b="1" dirty="0" err="1"/>
              <a:t>inode</a:t>
            </a:r>
            <a:r>
              <a:rPr lang="en-US" altLang="ko-KR" b="1" dirty="0"/>
              <a:t> of a device file </a:t>
            </a:r>
            <a:r>
              <a:rPr lang="en-US" altLang="ko-KR" dirty="0"/>
              <a:t>stores, not a file size and storage list, but a </a:t>
            </a:r>
            <a:r>
              <a:rPr lang="en-US" altLang="ko-KR" b="1" dirty="0"/>
              <a:t>pointer to a device driver</a:t>
            </a:r>
            <a:r>
              <a:rPr lang="en-US" altLang="ko-KR" dirty="0"/>
              <a:t> in the kernel. </a:t>
            </a:r>
          </a:p>
          <a:p>
            <a:pPr lvl="2"/>
            <a:r>
              <a:rPr lang="en-US" altLang="ko-KR" b="1" dirty="0"/>
              <a:t>Device driver : </a:t>
            </a:r>
            <a:r>
              <a:rPr lang="en-US" altLang="ko-KR" dirty="0"/>
              <a:t>a </a:t>
            </a:r>
            <a:r>
              <a:rPr lang="en-US" altLang="ko-KR" b="1" dirty="0"/>
              <a:t>subroutine in the kernel that gets data into and out of a 	device </a:t>
            </a:r>
          </a:p>
          <a:p>
            <a:pPr lvl="2"/>
            <a:r>
              <a:rPr lang="en-US" altLang="ko-KR" b="1" dirty="0"/>
              <a:t>Major number</a:t>
            </a:r>
            <a:r>
              <a:rPr lang="en-US" altLang="ko-KR" dirty="0"/>
              <a:t> specifies which device driver handles the device</a:t>
            </a:r>
          </a:p>
          <a:p>
            <a:pPr lvl="2"/>
            <a:r>
              <a:rPr lang="en-US" altLang="ko-KR" b="1" dirty="0"/>
              <a:t>Minor number </a:t>
            </a:r>
            <a:r>
              <a:rPr lang="en-US" altLang="ko-KR" dirty="0"/>
              <a:t>specifies a particular instance of the device</a:t>
            </a:r>
            <a:endParaRPr lang="ko-KR" altLang="en-US" dirty="0"/>
          </a:p>
        </p:txBody>
      </p:sp>
      <p:pic>
        <p:nvPicPr>
          <p:cNvPr id="1026" name="Picture 2" descr="his graphic shows a device node of the form /dev/&lt;device_name&gt; pointing to a major: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8" y="5617240"/>
            <a:ext cx="5105400" cy="10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78" y="5541318"/>
            <a:ext cx="3680922" cy="116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67B0D-0D1B-1943-877B-D63CDC6B6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92" y="2057400"/>
            <a:ext cx="7374016" cy="579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11C59F-7012-FF40-8A2D-A9ACC0B03235}"/>
              </a:ext>
            </a:extLst>
          </p:cNvPr>
          <p:cNvSpPr/>
          <p:nvPr/>
        </p:nvSpPr>
        <p:spPr bwMode="auto">
          <a:xfrm>
            <a:off x="1143000" y="2286000"/>
            <a:ext cx="152400" cy="3048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7F90A-6AD5-6947-B94E-70A1E3E3FD6A}"/>
              </a:ext>
            </a:extLst>
          </p:cNvPr>
          <p:cNvSpPr/>
          <p:nvPr/>
        </p:nvSpPr>
        <p:spPr>
          <a:xfrm>
            <a:off x="938571" y="2633275"/>
            <a:ext cx="766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file type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E87A64-43B5-4147-BB4D-BAA91390626D}"/>
              </a:ext>
            </a:extLst>
          </p:cNvPr>
          <p:cNvSpPr/>
          <p:nvPr/>
        </p:nvSpPr>
        <p:spPr>
          <a:xfrm>
            <a:off x="3657600" y="2610369"/>
            <a:ext cx="23162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Major number, minor number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83CB08-4B50-B745-B636-8CBF92F8D4F0}"/>
              </a:ext>
            </a:extLst>
          </p:cNvPr>
          <p:cNvSpPr/>
          <p:nvPr/>
        </p:nvSpPr>
        <p:spPr bwMode="auto">
          <a:xfrm>
            <a:off x="4217788" y="2247900"/>
            <a:ext cx="887612" cy="3429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8AB344-1957-F241-A41D-DE0ABE91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92" y="2316213"/>
            <a:ext cx="7374016" cy="5793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Properties of Device Files (II)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Permission Bits </a:t>
            </a:r>
          </a:p>
          <a:p>
            <a:pPr lvl="1"/>
            <a:r>
              <a:rPr lang="en-US" altLang="ko-KR" dirty="0"/>
              <a:t>In the following example, what do permission bits mean when the file is really a device?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Writing permission means</a:t>
            </a:r>
          </a:p>
          <a:p>
            <a:pPr lvl="2"/>
            <a:r>
              <a:rPr lang="en-US" altLang="ko-KR" sz="2000" dirty="0">
                <a:sym typeface="Wingdings" pitchFamily="2" charset="2"/>
              </a:rPr>
              <a:t> </a:t>
            </a:r>
            <a:r>
              <a:rPr lang="en-US" altLang="ko-KR" sz="2000" dirty="0"/>
              <a:t>owner of the device file and members of group </a:t>
            </a:r>
            <a:r>
              <a:rPr lang="en-US" altLang="ko-KR" sz="2000" dirty="0" err="1"/>
              <a:t>tty</a:t>
            </a:r>
            <a:r>
              <a:rPr lang="en-US" altLang="ko-KR" sz="2000" dirty="0"/>
              <a:t> are allowed to write to the terminal</a:t>
            </a:r>
          </a:p>
          <a:p>
            <a:pPr lvl="2"/>
            <a:endParaRPr lang="en-US" altLang="ko-KR" sz="2000" dirty="0"/>
          </a:p>
          <a:p>
            <a:pPr lvl="1"/>
            <a:r>
              <a:rPr lang="en-US" altLang="ko-KR" dirty="0"/>
              <a:t>Reading permission means </a:t>
            </a:r>
          </a:p>
          <a:p>
            <a:pPr lvl="2"/>
            <a:r>
              <a:rPr lang="en-US" altLang="ko-KR" sz="2000" dirty="0">
                <a:sym typeface="Wingdings" pitchFamily="2" charset="2"/>
              </a:rPr>
              <a:t></a:t>
            </a:r>
            <a:r>
              <a:rPr lang="en-US" altLang="ko-KR" sz="2000" dirty="0"/>
              <a:t>only owner of the device file can read any terminal messages</a:t>
            </a:r>
            <a:endParaRPr lang="ko-KR" alt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BD263A-F28B-AE47-8EB1-5C3DE13AA45B}"/>
              </a:ext>
            </a:extLst>
          </p:cNvPr>
          <p:cNvSpPr/>
          <p:nvPr/>
        </p:nvSpPr>
        <p:spPr bwMode="auto">
          <a:xfrm>
            <a:off x="1189792" y="2552700"/>
            <a:ext cx="1295400" cy="294001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7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Ex1: Writing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write (I)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219200"/>
            <a:ext cx="8232775" cy="951256"/>
          </a:xfrm>
        </p:spPr>
        <p:txBody>
          <a:bodyPr/>
          <a:lstStyle/>
          <a:p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$ man 1 write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6" y="1970862"/>
            <a:ext cx="8157709" cy="39942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466753" y="2711598"/>
            <a:ext cx="3838354" cy="276446"/>
          </a:xfrm>
          <a:prstGeom prst="rect">
            <a:avLst/>
          </a:prstGeom>
          <a:solidFill>
            <a:srgbClr val="0000FF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424763" y="3370815"/>
            <a:ext cx="2604977" cy="255182"/>
          </a:xfrm>
          <a:prstGeom prst="rect">
            <a:avLst/>
          </a:prstGeom>
          <a:solidFill>
            <a:srgbClr val="0000FF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0200" y="385652"/>
            <a:ext cx="276550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$ write test </a:t>
            </a:r>
            <a:r>
              <a:rPr lang="en-US" altLang="ko-KR" sz="1600">
                <a:solidFill>
                  <a:srgbClr val="0000FF"/>
                </a:solidFill>
                <a:latin typeface="Consolas" panose="020B0609020204030204" pitchFamily="49" charset="0"/>
              </a:rPr>
              <a:t>/dev/pts/2</a:t>
            </a:r>
            <a:endParaRPr lang="en-US" altLang="ko-KR" sz="16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19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78D491C-1784-3047-AEC6-FCD5EF05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04" y="762000"/>
            <a:ext cx="5906334" cy="6248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62000" y="4953000"/>
            <a:ext cx="2438400" cy="152400"/>
          </a:xfrm>
          <a:prstGeom prst="rect">
            <a:avLst/>
          </a:prstGeom>
          <a:solidFill>
            <a:schemeClr val="accent5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D9B18-7A68-3342-81BC-FBD10646F0BF}"/>
              </a:ext>
            </a:extLst>
          </p:cNvPr>
          <p:cNvSpPr txBox="1"/>
          <p:nvPr/>
        </p:nvSpPr>
        <p:spPr>
          <a:xfrm>
            <a:off x="6096000" y="4953000"/>
            <a:ext cx="2849299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$ cc write0.c –o write0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$ ./write0 /dev/pts/2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Is it working?...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Bye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^c</a:t>
            </a:r>
            <a:endParaRPr lang="ko-KR" altLang="en-US" sz="16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F822847-92B8-0E46-981A-40823E49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7278"/>
            <a:ext cx="8610600" cy="457200"/>
          </a:xfrm>
        </p:spPr>
        <p:txBody>
          <a:bodyPr/>
          <a:lstStyle/>
          <a:p>
            <a:r>
              <a:rPr lang="en-US" altLang="ko-KR"/>
              <a:t>Ex1: Writing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write (II)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76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Files and </a:t>
            </a:r>
            <a:r>
              <a:rPr lang="en-US" altLang="ko-KR" dirty="0" err="1"/>
              <a:t>Inodes (I)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distinction between types of files appears at the </a:t>
            </a:r>
            <a:r>
              <a:rPr lang="en-US" dirty="0" err="1"/>
              <a:t>inode</a:t>
            </a:r>
            <a:r>
              <a:rPr lang="en-US" dirty="0"/>
              <a:t> level, not in a directory</a:t>
            </a:r>
          </a:p>
          <a:p>
            <a:r>
              <a:rPr lang="en-US" b="1" dirty="0" err="1"/>
              <a:t>inode</a:t>
            </a:r>
            <a:r>
              <a:rPr lang="en-US" dirty="0"/>
              <a:t> can be a regular file </a:t>
            </a:r>
            <a:r>
              <a:rPr lang="en-US" dirty="0" err="1"/>
              <a:t>inode</a:t>
            </a:r>
            <a:r>
              <a:rPr lang="en-US" dirty="0"/>
              <a:t> or a device-file </a:t>
            </a:r>
            <a:r>
              <a:rPr lang="en-US" dirty="0" err="1"/>
              <a:t>inode</a:t>
            </a:r>
            <a:endParaRPr lang="en-US" dirty="0"/>
          </a:p>
          <a:p>
            <a:pPr lvl="1"/>
            <a:r>
              <a:rPr lang="en-US" dirty="0"/>
              <a:t>A regular file </a:t>
            </a:r>
            <a:r>
              <a:rPr lang="en-US" dirty="0" err="1"/>
              <a:t>inode</a:t>
            </a:r>
            <a:r>
              <a:rPr lang="en-US" dirty="0"/>
              <a:t> contains a pointer to the data blocks</a:t>
            </a:r>
          </a:p>
          <a:p>
            <a:pPr lvl="1"/>
            <a:r>
              <a:rPr lang="en-US" dirty="0"/>
              <a:t>A device file </a:t>
            </a:r>
            <a:r>
              <a:rPr lang="en-US" dirty="0" err="1"/>
              <a:t>inode</a:t>
            </a:r>
            <a:r>
              <a:rPr lang="en-US" dirty="0"/>
              <a:t> contains a pointer into a table of kernel subroutines called device drivers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5000" y="3651302"/>
            <a:ext cx="5333527" cy="3124200"/>
            <a:chOff x="1295873" y="3379338"/>
            <a:chExt cx="6552727" cy="378346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873" y="3379338"/>
              <a:ext cx="6552727" cy="3783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325369" y="4812167"/>
              <a:ext cx="1197495" cy="13013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574694" y="4894285"/>
              <a:ext cx="1989372" cy="7619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4343400" y="3878580"/>
            <a:ext cx="1295400" cy="4572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lang="en-US" sz="1400" b="1">
                <a:latin typeface="Arial" panose="020B0604020202020204" pitchFamily="34" charset="0"/>
              </a:rPr>
              <a:t>Device Driver</a:t>
            </a: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2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Files and </a:t>
            </a:r>
            <a:r>
              <a:rPr lang="en-US" altLang="ko-KR" dirty="0" err="1"/>
              <a:t>Inodes (II)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</a:t>
            </a:r>
            <a:r>
              <a:rPr lang="en-US" altLang="ko-KR" b="1" dirty="0"/>
              <a:t>read()</a:t>
            </a:r>
            <a:r>
              <a:rPr lang="en-US" altLang="ko-KR" dirty="0"/>
              <a:t> works?</a:t>
            </a:r>
          </a:p>
          <a:p>
            <a:pPr lvl="1"/>
            <a:r>
              <a:rPr lang="en-US" altLang="ko-KR" dirty="0"/>
              <a:t>Kernel finds the </a:t>
            </a:r>
            <a:r>
              <a:rPr lang="en-US" altLang="ko-KR" dirty="0" err="1"/>
              <a:t>inode</a:t>
            </a:r>
            <a:r>
              <a:rPr lang="en-US" altLang="ko-KR" dirty="0"/>
              <a:t> for the file descriptor. </a:t>
            </a:r>
          </a:p>
          <a:p>
            <a:pPr lvl="2"/>
            <a:r>
              <a:rPr lang="en-US" altLang="ko-KR" dirty="0" err="1"/>
              <a:t>inode</a:t>
            </a:r>
            <a:r>
              <a:rPr lang="en-US" altLang="ko-KR" dirty="0"/>
              <a:t> tells the kernel the type of the file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If the file is a regular file, </a:t>
            </a:r>
          </a:p>
          <a:p>
            <a:pPr lvl="2"/>
            <a:r>
              <a:rPr lang="en-US" altLang="ko-KR" dirty="0"/>
              <a:t>the kernel gets data by consulting the block allocation list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If the file is a device file, </a:t>
            </a:r>
          </a:p>
          <a:p>
            <a:pPr lvl="2"/>
            <a:r>
              <a:rPr lang="en-US" altLang="ko-KR" dirty="0"/>
              <a:t>the kernel reads data by calling the read part of the device driver code for that device. </a:t>
            </a:r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2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5.2  Devices Are Just Like Files</a:t>
            </a:r>
          </a:p>
          <a:p>
            <a:r>
              <a:rPr lang="en-US" altLang="ko-KR" dirty="0"/>
              <a:t>5.3  Devices Are Not Like files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5.4  Attributes of Disk Connections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5.5  Attributes of Terminal Connections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5.6  Programming Other Devices: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ioctl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5.7  Up in the Sky!, It's a Device, It's a STREAM!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7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Devices Are Not Like Files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Connection to a regular file</a:t>
            </a:r>
            <a:r>
              <a:rPr lang="ko-KR" altLang="en-US" dirty="0"/>
              <a:t> </a:t>
            </a:r>
            <a:r>
              <a:rPr lang="en-US" altLang="ko-KR" dirty="0"/>
              <a:t>(disk file) is different from a connection to a terminal</a:t>
            </a:r>
          </a:p>
          <a:p>
            <a:pPr lvl="1"/>
            <a:r>
              <a:rPr lang="en-US" altLang="ko-KR" dirty="0"/>
              <a:t>Connection to a regular file usually involves kernel buffers. </a:t>
            </a:r>
          </a:p>
          <a:p>
            <a:pPr lvl="2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Buffering</a:t>
            </a:r>
            <a:r>
              <a:rPr lang="en-US" altLang="ko-KR" dirty="0"/>
              <a:t> is an attribute of the connection</a:t>
            </a:r>
          </a:p>
          <a:p>
            <a:pPr lvl="1"/>
            <a:r>
              <a:rPr lang="en-US" altLang="ko-KR" dirty="0"/>
              <a:t>Connection to terminal sends data to terminal pretty quickly</a:t>
            </a:r>
          </a:p>
          <a:p>
            <a:r>
              <a:rPr lang="en-US" altLang="ko-KR" dirty="0"/>
              <a:t>We can control attributes in a different way.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10"/>
          <p:cNvGrpSpPr/>
          <p:nvPr/>
        </p:nvGrpSpPr>
        <p:grpSpPr>
          <a:xfrm>
            <a:off x="2438400" y="3796405"/>
            <a:ext cx="4114800" cy="2986717"/>
            <a:chOff x="1403648" y="1988840"/>
            <a:chExt cx="6264696" cy="4547212"/>
          </a:xfrm>
        </p:grpSpPr>
        <p:pic>
          <p:nvPicPr>
            <p:cNvPr id="5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1988840"/>
              <a:ext cx="6264696" cy="454721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90545" y="5748083"/>
              <a:ext cx="3529761" cy="51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rgbClr val="0000FF"/>
                  </a:solidFill>
                </a:rPr>
                <a:t>connection attributes</a:t>
              </a:r>
              <a:endParaRPr lang="ko-KR" alt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직선 연결선 5"/>
            <p:cNvCxnSpPr/>
            <p:nvPr/>
          </p:nvCxnSpPr>
          <p:spPr>
            <a:xfrm>
              <a:off x="3419872" y="5589240"/>
              <a:ext cx="648072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6"/>
            <p:cNvCxnSpPr/>
            <p:nvPr/>
          </p:nvCxnSpPr>
          <p:spPr>
            <a:xfrm>
              <a:off x="4860032" y="5392672"/>
              <a:ext cx="1224136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7"/>
            <p:cNvCxnSpPr/>
            <p:nvPr/>
          </p:nvCxnSpPr>
          <p:spPr>
            <a:xfrm>
              <a:off x="4860032" y="5599624"/>
              <a:ext cx="1944216" cy="0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8"/>
            <p:cNvCxnSpPr/>
            <p:nvPr/>
          </p:nvCxnSpPr>
          <p:spPr>
            <a:xfrm flipH="1" flipV="1">
              <a:off x="3995936" y="5599624"/>
              <a:ext cx="72008" cy="205640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9"/>
            <p:cNvCxnSpPr/>
            <p:nvPr/>
          </p:nvCxnSpPr>
          <p:spPr>
            <a:xfrm flipV="1">
              <a:off x="5325951" y="5621052"/>
              <a:ext cx="146149" cy="184212"/>
            </a:xfrm>
            <a:prstGeom prst="straightConnector1">
              <a:avLst/>
            </a:prstGeom>
            <a:ln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4198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connection attributes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You modify the device attributes by changing control variables of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the file descriptor </a:t>
            </a:r>
            <a:r>
              <a:rPr lang="en-US" altLang="ko-KR" dirty="0"/>
              <a:t>associated to the device.</a:t>
            </a:r>
          </a:p>
          <a:p>
            <a:r>
              <a:rPr lang="en-US" altLang="ko-KR" dirty="0"/>
              <a:t>Three steps</a:t>
            </a:r>
          </a:p>
          <a:p>
            <a:pPr lvl="1"/>
            <a:r>
              <a:rPr lang="en-US" altLang="ko-KR" dirty="0"/>
              <a:t>Get the current attributes</a:t>
            </a:r>
          </a:p>
          <a:p>
            <a:pPr lvl="1"/>
            <a:r>
              <a:rPr lang="en-US" altLang="ko-KR" dirty="0"/>
              <a:t>Modify them </a:t>
            </a:r>
          </a:p>
          <a:p>
            <a:pPr lvl="1"/>
            <a:r>
              <a:rPr lang="en-US" altLang="ko-KR" dirty="0"/>
              <a:t>Send them back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000" y="3714135"/>
            <a:ext cx="5943600" cy="2839792"/>
            <a:chOff x="2590800" y="2667000"/>
            <a:chExt cx="7277142" cy="347694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2667000"/>
              <a:ext cx="7101349" cy="3476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6"/>
            <p:cNvSpPr/>
            <p:nvPr/>
          </p:nvSpPr>
          <p:spPr>
            <a:xfrm>
              <a:off x="7429542" y="3221134"/>
              <a:ext cx="2438400" cy="1143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6424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connection attributes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System call: </a:t>
            </a:r>
            <a:r>
              <a:rPr lang="en-US" altLang="ko-KR" dirty="0" err="1"/>
              <a:t>fcntl</a:t>
            </a:r>
            <a:r>
              <a:rPr lang="en-US" altLang="ko-KR" dirty="0"/>
              <a:t> </a:t>
            </a:r>
            <a:endParaRPr 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152997" y="1988840"/>
          <a:ext cx="7272808" cy="4399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4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1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fcntl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PURPOSE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Control </a:t>
                      </a:r>
                      <a:r>
                        <a:rPr lang="ko-KR" altLang="en-US" baseline="0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altLang="ko-KR" baseline="0" dirty="0">
                          <a:latin typeface="Book Antiqua" panose="02040602050305030304" pitchFamily="18" charset="0"/>
                        </a:rPr>
                        <a:t>file descriptors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INCLUDE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#include &lt;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fcntl.h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#include &lt;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unistd.h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#include &lt;sys/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types.h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&gt;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USAGE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int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 result =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fcntl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(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int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fd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,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int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cmd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int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 result =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fcntl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(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int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fd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,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int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cmd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, long</a:t>
                      </a:r>
                      <a:r>
                        <a:rPr lang="ko-KR" altLang="en-US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arg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int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 result =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fcntl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(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int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fd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,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int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cmd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, 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struct</a:t>
                      </a:r>
                      <a:r>
                        <a:rPr lang="ko-KR" altLang="en-US" dirty="0">
                          <a:latin typeface="Book Antiqua" panose="02040602050305030304" pitchFamily="18" charset="0"/>
                        </a:rPr>
                        <a:t> 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flock *</a:t>
                      </a:r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lockp</a:t>
                      </a: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);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ARGS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fd</a:t>
                      </a:r>
                      <a:endParaRPr lang="en-US" altLang="ko-KR" dirty="0">
                        <a:latin typeface="Book Antiqua" panose="02040602050305030304" pitchFamily="18" charset="0"/>
                      </a:endParaRPr>
                    </a:p>
                    <a:p>
                      <a:pPr latinLnBrk="1"/>
                      <a:r>
                        <a:rPr lang="en-US" altLang="ko-KR" baseline="0" dirty="0" err="1">
                          <a:latin typeface="Book Antiqua" panose="02040602050305030304" pitchFamily="18" charset="0"/>
                        </a:rPr>
                        <a:t>cmd</a:t>
                      </a:r>
                      <a:endParaRPr lang="en-US" altLang="ko-KR" baseline="0" dirty="0">
                        <a:latin typeface="Book Antiqua" panose="02040602050305030304" pitchFamily="18" charset="0"/>
                      </a:endParaRPr>
                    </a:p>
                    <a:p>
                      <a:pPr latinLnBrk="1"/>
                      <a:r>
                        <a:rPr lang="en-US" altLang="ko-KR" dirty="0" err="1">
                          <a:latin typeface="Book Antiqua" panose="02040602050305030304" pitchFamily="18" charset="0"/>
                        </a:rPr>
                        <a:t>arg</a:t>
                      </a:r>
                      <a:endParaRPr lang="en-US" altLang="ko-KR" dirty="0">
                        <a:latin typeface="Book Antiqua" panose="02040602050305030304" pitchFamily="18" charset="0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lock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the file descriptor to control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Book Antiqua" panose="02040602050305030304" pitchFamily="18" charset="0"/>
                        </a:rPr>
                        <a:t>the operation to perform</a:t>
                      </a:r>
                      <a:endParaRPr lang="en-US" altLang="ko-KR" dirty="0">
                        <a:latin typeface="Book Antiqua" panose="02040602050305030304" pitchFamily="18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arguments</a:t>
                      </a:r>
                      <a:r>
                        <a:rPr lang="en-US" altLang="ko-KR" baseline="0" dirty="0">
                          <a:latin typeface="Book Antiqua" panose="02040602050305030304" pitchFamily="18" charset="0"/>
                        </a:rPr>
                        <a:t> to the operation</a:t>
                      </a:r>
                      <a:endParaRPr lang="en-US" altLang="ko-KR" dirty="0">
                        <a:latin typeface="Book Antiqua" panose="02040602050305030304" pitchFamily="18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lock information 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RETURNS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-1         Other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if error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Book Antiqua" panose="02040602050305030304" pitchFamily="18" charset="0"/>
                        </a:rPr>
                        <a:t>depends</a:t>
                      </a:r>
                      <a:r>
                        <a:rPr lang="en-US" altLang="ko-KR" baseline="0" dirty="0">
                          <a:latin typeface="Book Antiqua" panose="02040602050305030304" pitchFamily="18" charset="0"/>
                        </a:rPr>
                        <a:t> on operation</a:t>
                      </a:r>
                      <a:endParaRPr lang="ko-KR" altLang="en-US" dirty="0"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149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8B4945F-0D1E-8D40-ABE8-85542D97C58D}"/>
              </a:ext>
            </a:extLst>
          </p:cNvPr>
          <p:cNvSpPr/>
          <p:nvPr/>
        </p:nvSpPr>
        <p:spPr bwMode="auto">
          <a:xfrm>
            <a:off x="0" y="2859321"/>
            <a:ext cx="9174457" cy="2853454"/>
          </a:xfrm>
          <a:prstGeom prst="rect">
            <a:avLst/>
          </a:prstGeom>
          <a:solidFill>
            <a:srgbClr val="EBEBEB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will learn ..</a:t>
            </a:r>
            <a:endParaRPr lang="ko-KR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7FAD66-C6F9-3940-8ABB-FB0A197D3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  <a:p>
            <a:pPr lvl="2"/>
            <a:endParaRPr lang="en-US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9067-6631-2344-BED0-612A0DDCCB5F}"/>
              </a:ext>
            </a:extLst>
          </p:cNvPr>
          <p:cNvSpPr/>
          <p:nvPr/>
        </p:nvSpPr>
        <p:spPr bwMode="auto">
          <a:xfrm>
            <a:off x="1295400" y="1393656"/>
            <a:ext cx="1371600" cy="670704"/>
          </a:xfrm>
          <a:prstGeom prst="rect">
            <a:avLst/>
          </a:prstGeom>
          <a:solidFill>
            <a:srgbClr val="92D05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lang="en-US" sz="1600" dirty="0">
                <a:latin typeface="Arial" panose="020B0604020202020204" pitchFamily="34" charset="0"/>
              </a:rPr>
              <a:t>(Process)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501FE-3E06-0840-9385-193301740BAE}"/>
              </a:ext>
            </a:extLst>
          </p:cNvPr>
          <p:cNvSpPr/>
          <p:nvPr/>
        </p:nvSpPr>
        <p:spPr bwMode="auto">
          <a:xfrm>
            <a:off x="1295400" y="3032904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48893-EB8B-874C-A365-8326390FEE73}"/>
              </a:ext>
            </a:extLst>
          </p:cNvPr>
          <p:cNvSpPr/>
          <p:nvPr/>
        </p:nvSpPr>
        <p:spPr bwMode="auto">
          <a:xfrm>
            <a:off x="1289225" y="4366311"/>
            <a:ext cx="1371600" cy="507943"/>
          </a:xfrm>
          <a:prstGeom prst="rect">
            <a:avLst/>
          </a:prstGeom>
          <a:solidFill>
            <a:srgbClr val="00B0F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ABA62-8FB2-E944-8837-BA5024BDECF1}"/>
              </a:ext>
            </a:extLst>
          </p:cNvPr>
          <p:cNvSpPr/>
          <p:nvPr/>
        </p:nvSpPr>
        <p:spPr>
          <a:xfrm>
            <a:off x="-17098" y="1627368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User space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3F0D3-0B6C-0A48-9EE2-30C74244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78" y="990600"/>
            <a:ext cx="497681" cy="40719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ED7322B-8C5A-9449-BAAE-6B6AC693FFC1}"/>
              </a:ext>
            </a:extLst>
          </p:cNvPr>
          <p:cNvGrpSpPr/>
          <p:nvPr/>
        </p:nvGrpSpPr>
        <p:grpSpPr>
          <a:xfrm>
            <a:off x="2819400" y="1011237"/>
            <a:ext cx="1371600" cy="1053124"/>
            <a:chOff x="2819400" y="1141583"/>
            <a:chExt cx="1371600" cy="10531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B620CF-40D5-D04E-8D69-4F1C4C67F63C}"/>
                </a:ext>
              </a:extLst>
            </p:cNvPr>
            <p:cNvSpPr/>
            <p:nvPr/>
          </p:nvSpPr>
          <p:spPr bwMode="auto">
            <a:xfrm>
              <a:off x="2819400" y="1524001"/>
              <a:ext cx="1371600" cy="670706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Application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lang="en-US" sz="1600" dirty="0">
                  <a:latin typeface="Arial" panose="020B0604020202020204" pitchFamily="34" charset="0"/>
                </a:rPr>
                <a:t>(Process)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EF251E-BDFB-6B48-9D5B-0976C3F1E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3351" y="1141583"/>
              <a:ext cx="423697" cy="365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36658-759A-C346-9BF1-45105501C010}"/>
              </a:ext>
            </a:extLst>
          </p:cNvPr>
          <p:cNvGrpSpPr/>
          <p:nvPr/>
        </p:nvGrpSpPr>
        <p:grpSpPr>
          <a:xfrm>
            <a:off x="4343400" y="1040434"/>
            <a:ext cx="1371600" cy="1023926"/>
            <a:chOff x="4343400" y="1170780"/>
            <a:chExt cx="1371600" cy="11152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759E2D-D147-FD4A-BEB7-5ADFD5B3F8DA}"/>
                </a:ext>
              </a:extLst>
            </p:cNvPr>
            <p:cNvSpPr/>
            <p:nvPr/>
          </p:nvSpPr>
          <p:spPr bwMode="auto">
            <a:xfrm>
              <a:off x="4343400" y="1523999"/>
              <a:ext cx="1371600" cy="7619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Application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lang="en-US" sz="1600" dirty="0">
                  <a:latin typeface="Arial" panose="020B0604020202020204" pitchFamily="34" charset="0"/>
                </a:rPr>
                <a:t>(Process)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9C5D8B-C965-AA4A-85B5-17E68A8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9040" y="1170780"/>
              <a:ext cx="386013" cy="34925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CE6C3D-AEE7-3C4C-9194-E55BD3756BA3}"/>
              </a:ext>
            </a:extLst>
          </p:cNvPr>
          <p:cNvGrpSpPr/>
          <p:nvPr/>
        </p:nvGrpSpPr>
        <p:grpSpPr>
          <a:xfrm>
            <a:off x="5867400" y="1093599"/>
            <a:ext cx="1371600" cy="970761"/>
            <a:chOff x="5867400" y="1223945"/>
            <a:chExt cx="1371600" cy="106205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BF8227-87A6-2D41-9ACD-9002AD6F52E1}"/>
                </a:ext>
              </a:extLst>
            </p:cNvPr>
            <p:cNvSpPr/>
            <p:nvPr/>
          </p:nvSpPr>
          <p:spPr bwMode="auto">
            <a:xfrm>
              <a:off x="5867400" y="1523999"/>
              <a:ext cx="1371600" cy="7619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Application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lang="en-US" sz="1600" dirty="0">
                  <a:latin typeface="Arial" panose="020B0604020202020204" pitchFamily="34" charset="0"/>
                </a:rPr>
                <a:t>(Process)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C509C3-9CE5-064D-A388-D506F475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4729" y="1223945"/>
              <a:ext cx="304800" cy="2667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B8EEF2-BBF3-0C4D-856F-85C48260F80C}"/>
              </a:ext>
            </a:extLst>
          </p:cNvPr>
          <p:cNvGrpSpPr/>
          <p:nvPr/>
        </p:nvGrpSpPr>
        <p:grpSpPr>
          <a:xfrm>
            <a:off x="7391400" y="1093599"/>
            <a:ext cx="1371600" cy="970762"/>
            <a:chOff x="7391400" y="1223945"/>
            <a:chExt cx="1371600" cy="9707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D8D261-2D44-BB43-BC6B-01C42B3BA5B5}"/>
                </a:ext>
              </a:extLst>
            </p:cNvPr>
            <p:cNvSpPr/>
            <p:nvPr/>
          </p:nvSpPr>
          <p:spPr bwMode="auto">
            <a:xfrm>
              <a:off x="7391400" y="1487491"/>
              <a:ext cx="1371600" cy="707216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Application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lang="en-US" sz="1600" dirty="0">
                  <a:latin typeface="Arial" panose="020B0604020202020204" pitchFamily="34" charset="0"/>
                </a:rPr>
                <a:t>(Process)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3C5DDD-3E31-AD45-A6FA-E436C1D5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1149" y="1223945"/>
              <a:ext cx="326917" cy="255848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8EEA89C-E353-C84D-8627-6D15CAA52242}"/>
              </a:ext>
            </a:extLst>
          </p:cNvPr>
          <p:cNvSpPr/>
          <p:nvPr/>
        </p:nvSpPr>
        <p:spPr>
          <a:xfrm>
            <a:off x="-59967" y="2802808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Kernel (OS) space</a:t>
            </a:r>
            <a:endParaRPr lang="en-US" sz="14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A33F24-A926-A746-ABE7-0EC0700E1F22}"/>
              </a:ext>
            </a:extLst>
          </p:cNvPr>
          <p:cNvCxnSpPr/>
          <p:nvPr/>
        </p:nvCxnSpPr>
        <p:spPr bwMode="auto">
          <a:xfrm>
            <a:off x="0" y="2743200"/>
            <a:ext cx="9144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E14CD87-F4DA-D743-8573-6BC0F194F0D7}"/>
              </a:ext>
            </a:extLst>
          </p:cNvPr>
          <p:cNvSpPr/>
          <p:nvPr/>
        </p:nvSpPr>
        <p:spPr>
          <a:xfrm>
            <a:off x="-3353" y="3235746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Component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77A3AC-6B11-CD47-90C4-7A6BABC920B1}"/>
              </a:ext>
            </a:extLst>
          </p:cNvPr>
          <p:cNvSpPr/>
          <p:nvPr/>
        </p:nvSpPr>
        <p:spPr>
          <a:xfrm>
            <a:off x="13359" y="3829412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Functionality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F0688-86BD-504F-9B30-A9E33D768616}"/>
              </a:ext>
            </a:extLst>
          </p:cNvPr>
          <p:cNvSpPr/>
          <p:nvPr/>
        </p:nvSpPr>
        <p:spPr>
          <a:xfrm>
            <a:off x="122058" y="4351034"/>
            <a:ext cx="891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Software</a:t>
            </a:r>
          </a:p>
          <a:p>
            <a:r>
              <a:rPr lang="en-US" sz="1400" dirty="0">
                <a:latin typeface="Arial" panose="020B0604020202020204" pitchFamily="34" charset="0"/>
              </a:rPr>
              <a:t>Support</a:t>
            </a:r>
            <a:endParaRPr lang="en-US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2F773-A27A-8046-B1EE-2AA8390DF665}"/>
              </a:ext>
            </a:extLst>
          </p:cNvPr>
          <p:cNvSpPr/>
          <p:nvPr/>
        </p:nvSpPr>
        <p:spPr>
          <a:xfrm>
            <a:off x="106281" y="4953000"/>
            <a:ext cx="960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Hardware</a:t>
            </a:r>
          </a:p>
          <a:p>
            <a:r>
              <a:rPr lang="en-US" sz="1400" dirty="0">
                <a:latin typeface="Arial" panose="020B0604020202020204" pitchFamily="34" charset="0"/>
              </a:rPr>
              <a:t>Support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B568E7-FC7A-B747-B65A-6EDF99304B7B}"/>
              </a:ext>
            </a:extLst>
          </p:cNvPr>
          <p:cNvSpPr/>
          <p:nvPr/>
        </p:nvSpPr>
        <p:spPr>
          <a:xfrm>
            <a:off x="1364182" y="3842070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Multitasking</a:t>
            </a:r>
            <a:endParaRPr lang="en-US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196242-BBD3-2B48-81F6-D9AC7E03E997}"/>
              </a:ext>
            </a:extLst>
          </p:cNvPr>
          <p:cNvSpPr/>
          <p:nvPr/>
        </p:nvSpPr>
        <p:spPr bwMode="auto">
          <a:xfrm>
            <a:off x="1289225" y="4952999"/>
            <a:ext cx="1371600" cy="632511"/>
          </a:xfrm>
          <a:prstGeom prst="rect">
            <a:avLst/>
          </a:prstGeom>
          <a:solidFill>
            <a:srgbClr val="00206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Architecture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-specific code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3BF9C9-4D4B-5345-AB64-89360AE62B54}"/>
              </a:ext>
            </a:extLst>
          </p:cNvPr>
          <p:cNvCxnSpPr/>
          <p:nvPr/>
        </p:nvCxnSpPr>
        <p:spPr bwMode="auto">
          <a:xfrm>
            <a:off x="13359" y="5715000"/>
            <a:ext cx="9144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DE8F0F5-3E74-0943-BDB5-02BFB349160B}"/>
              </a:ext>
            </a:extLst>
          </p:cNvPr>
          <p:cNvSpPr/>
          <p:nvPr/>
        </p:nvSpPr>
        <p:spPr bwMode="auto">
          <a:xfrm>
            <a:off x="2837328" y="3032904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527806-C4C0-F042-B787-BC1699F6036B}"/>
              </a:ext>
            </a:extLst>
          </p:cNvPr>
          <p:cNvSpPr/>
          <p:nvPr/>
        </p:nvSpPr>
        <p:spPr>
          <a:xfrm>
            <a:off x="2806041" y="3844549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Virtual Memory</a:t>
            </a:r>
            <a:endParaRPr lang="en-US" sz="14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3C9837-0F73-9740-BD08-5EA4E69CDFA7}"/>
              </a:ext>
            </a:extLst>
          </p:cNvPr>
          <p:cNvSpPr/>
          <p:nvPr/>
        </p:nvSpPr>
        <p:spPr bwMode="auto">
          <a:xfrm>
            <a:off x="2836454" y="4366311"/>
            <a:ext cx="1371600" cy="1219199"/>
          </a:xfrm>
          <a:prstGeom prst="rect">
            <a:avLst/>
          </a:prstGeom>
          <a:solidFill>
            <a:srgbClr val="00B0F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2F4498-5005-AB41-8FE2-5E6878DBA3E2}"/>
              </a:ext>
            </a:extLst>
          </p:cNvPr>
          <p:cNvSpPr/>
          <p:nvPr/>
        </p:nvSpPr>
        <p:spPr bwMode="auto">
          <a:xfrm>
            <a:off x="4379256" y="3032904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 systems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2ACD2E-AC6F-6B4D-9995-75160D0CC00A}"/>
              </a:ext>
            </a:extLst>
          </p:cNvPr>
          <p:cNvSpPr/>
          <p:nvPr/>
        </p:nvSpPr>
        <p:spPr>
          <a:xfrm>
            <a:off x="4273883" y="3877048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Files, directories</a:t>
            </a:r>
            <a:endParaRPr lang="en-US" sz="14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4890E8-F38A-0548-94C3-649F19CBEFDF}"/>
              </a:ext>
            </a:extLst>
          </p:cNvPr>
          <p:cNvSpPr/>
          <p:nvPr/>
        </p:nvSpPr>
        <p:spPr bwMode="auto">
          <a:xfrm>
            <a:off x="4393045" y="4366311"/>
            <a:ext cx="1371600" cy="507943"/>
          </a:xfrm>
          <a:prstGeom prst="rect">
            <a:avLst/>
          </a:prstGeom>
          <a:solidFill>
            <a:srgbClr val="00B0F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Naming, Access,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Buffering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07133E-3F4B-094F-B944-4868C743D154}"/>
              </a:ext>
            </a:extLst>
          </p:cNvPr>
          <p:cNvSpPr/>
          <p:nvPr/>
        </p:nvSpPr>
        <p:spPr bwMode="auto">
          <a:xfrm>
            <a:off x="4374321" y="5047837"/>
            <a:ext cx="1371600" cy="537673"/>
          </a:xfrm>
          <a:prstGeom prst="rect">
            <a:avLst/>
          </a:prstGeom>
          <a:solidFill>
            <a:srgbClr val="00206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Block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device driver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A444D47-F88A-B34F-AC64-3B3A760AECE8}"/>
              </a:ext>
            </a:extLst>
          </p:cNvPr>
          <p:cNvSpPr/>
          <p:nvPr/>
        </p:nvSpPr>
        <p:spPr bwMode="auto">
          <a:xfrm>
            <a:off x="5880412" y="3032904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I/O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BDEDAF5-E4B5-8B41-8520-D2E94F192468}"/>
              </a:ext>
            </a:extLst>
          </p:cNvPr>
          <p:cNvSpPr/>
          <p:nvPr/>
        </p:nvSpPr>
        <p:spPr>
          <a:xfrm>
            <a:off x="5906264" y="3877048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Device access</a:t>
            </a:r>
            <a:endParaRPr lang="en-US" sz="1400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F62C18-648D-7E49-9AB6-8671D10473D5}"/>
              </a:ext>
            </a:extLst>
          </p:cNvPr>
          <p:cNvSpPr/>
          <p:nvPr/>
        </p:nvSpPr>
        <p:spPr bwMode="auto">
          <a:xfrm>
            <a:off x="5867400" y="4343400"/>
            <a:ext cx="1371600" cy="1242110"/>
          </a:xfrm>
          <a:prstGeom prst="rect">
            <a:avLst/>
          </a:prstGeom>
          <a:solidFill>
            <a:srgbClr val="00206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device driver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0EE218-C00B-D54F-A0D3-BA2D61E28348}"/>
              </a:ext>
            </a:extLst>
          </p:cNvPr>
          <p:cNvSpPr/>
          <p:nvPr/>
        </p:nvSpPr>
        <p:spPr bwMode="auto">
          <a:xfrm>
            <a:off x="7470402" y="3051610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EDFB81B-CD03-864E-BB80-3EE7745424BF}"/>
              </a:ext>
            </a:extLst>
          </p:cNvPr>
          <p:cNvSpPr/>
          <p:nvPr/>
        </p:nvSpPr>
        <p:spPr>
          <a:xfrm>
            <a:off x="7511251" y="3808871"/>
            <a:ext cx="16461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latin typeface="Arial" panose="020B0604020202020204" pitchFamily="34" charset="0"/>
              </a:rPr>
              <a:t>Network functionality</a:t>
            </a:r>
            <a:endParaRPr lang="en-US" sz="14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DB8E5B-BE29-3E4E-94CC-05906C4908E4}"/>
              </a:ext>
            </a:extLst>
          </p:cNvPr>
          <p:cNvSpPr/>
          <p:nvPr/>
        </p:nvSpPr>
        <p:spPr bwMode="auto">
          <a:xfrm>
            <a:off x="7391400" y="5047838"/>
            <a:ext cx="1371600" cy="524935"/>
          </a:xfrm>
          <a:prstGeom prst="rect">
            <a:avLst/>
          </a:prstGeom>
          <a:solidFill>
            <a:srgbClr val="00206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Network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Device driver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6E324C-C941-C342-B1D2-D139C86442CE}"/>
              </a:ext>
            </a:extLst>
          </p:cNvPr>
          <p:cNvSpPr/>
          <p:nvPr/>
        </p:nvSpPr>
        <p:spPr bwMode="auto">
          <a:xfrm>
            <a:off x="7391400" y="4381333"/>
            <a:ext cx="1371600" cy="507943"/>
          </a:xfrm>
          <a:prstGeom prst="rect">
            <a:avLst/>
          </a:prstGeom>
          <a:solidFill>
            <a:srgbClr val="00B0F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8A29D3-9367-6F43-814A-B15973FFD191}"/>
              </a:ext>
            </a:extLst>
          </p:cNvPr>
          <p:cNvGrpSpPr/>
          <p:nvPr/>
        </p:nvGrpSpPr>
        <p:grpSpPr>
          <a:xfrm>
            <a:off x="53130" y="6096000"/>
            <a:ext cx="8598614" cy="732161"/>
            <a:chOff x="53130" y="5867400"/>
            <a:chExt cx="8598614" cy="102535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B7D9B0-AC31-0746-8D71-F2BF1C4D7B50}"/>
                </a:ext>
              </a:extLst>
            </p:cNvPr>
            <p:cNvGrpSpPr/>
            <p:nvPr/>
          </p:nvGrpSpPr>
          <p:grpSpPr>
            <a:xfrm>
              <a:off x="53130" y="5867400"/>
              <a:ext cx="2597994" cy="1025358"/>
              <a:chOff x="53130" y="5791200"/>
              <a:chExt cx="2597994" cy="1025358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79418AD-5F91-994F-BC02-5FBC0E51A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9200" y="6324600"/>
                <a:ext cx="715962" cy="491958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4D5ED1F-0124-0C4E-B5C8-6BC18A42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5162" y="6324600"/>
                <a:ext cx="715962" cy="491958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FFC19F-6CCB-174F-A95C-D7870EFE6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9200" y="5830417"/>
                <a:ext cx="715962" cy="49195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81AAF4F-F2E8-1548-89B4-97E53BF52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5162" y="5791200"/>
                <a:ext cx="715962" cy="49195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28A743-EF36-5A47-BE9D-604047CBDBBB}"/>
                  </a:ext>
                </a:extLst>
              </p:cNvPr>
              <p:cNvSpPr/>
              <p:nvPr/>
            </p:nvSpPr>
            <p:spPr>
              <a:xfrm>
                <a:off x="53130" y="6093023"/>
                <a:ext cx="10021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latin typeface="Arial" panose="020B0604020202020204" pitchFamily="34" charset="0"/>
                  </a:rPr>
                  <a:t>Hardware</a:t>
                </a:r>
                <a:endParaRPr lang="en-US" sz="1400" b="1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48" name="Picture 2" descr="mage result for memory dram">
              <a:extLst>
                <a:ext uri="{FF2B5EF4-FFF2-40B4-BE49-F238E27FC236}">
                  <a16:creationId xmlns:a16="http://schemas.microsoft.com/office/drawing/2014/main" id="{741DAFFF-9DAA-B84E-9DB9-76A8386C3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041" y="5973116"/>
              <a:ext cx="1364044" cy="35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mage result for memory dram">
              <a:extLst>
                <a:ext uri="{FF2B5EF4-FFF2-40B4-BE49-F238E27FC236}">
                  <a16:creationId xmlns:a16="http://schemas.microsoft.com/office/drawing/2014/main" id="{4D71C60F-D7FE-C540-922D-70CD0964F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362" y="6179878"/>
              <a:ext cx="1364044" cy="35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mage result for memory dram">
              <a:extLst>
                <a:ext uri="{FF2B5EF4-FFF2-40B4-BE49-F238E27FC236}">
                  <a16:creationId xmlns:a16="http://schemas.microsoft.com/office/drawing/2014/main" id="{BF9F3BC6-5368-3F4C-B8CB-124FF5302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6332278"/>
              <a:ext cx="1364044" cy="35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mage result for memory dram">
              <a:extLst>
                <a:ext uri="{FF2B5EF4-FFF2-40B4-BE49-F238E27FC236}">
                  <a16:creationId xmlns:a16="http://schemas.microsoft.com/office/drawing/2014/main" id="{6D4BFE07-D0B5-7A46-8965-556DA6B89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356" y="6501584"/>
              <a:ext cx="1364044" cy="35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mage result for ssd">
              <a:extLst>
                <a:ext uri="{FF2B5EF4-FFF2-40B4-BE49-F238E27FC236}">
                  <a16:creationId xmlns:a16="http://schemas.microsoft.com/office/drawing/2014/main" id="{4514A621-D020-7241-8871-3B0C72D22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832" y="6169223"/>
              <a:ext cx="1195768" cy="64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mage result for hard disk">
              <a:extLst>
                <a:ext uri="{FF2B5EF4-FFF2-40B4-BE49-F238E27FC236}">
                  <a16:creationId xmlns:a16="http://schemas.microsoft.com/office/drawing/2014/main" id="{76B50E8D-F5FC-324E-BC79-F5AF2202B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606" y="5960379"/>
              <a:ext cx="378855" cy="516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mage result for mouse computer">
              <a:extLst>
                <a:ext uri="{FF2B5EF4-FFF2-40B4-BE49-F238E27FC236}">
                  <a16:creationId xmlns:a16="http://schemas.microsoft.com/office/drawing/2014/main" id="{B7FDD49C-E12D-124F-96CA-5AE944DAA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9796" y="6010562"/>
              <a:ext cx="560202" cy="4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mage result for keyboard">
              <a:extLst>
                <a:ext uri="{FF2B5EF4-FFF2-40B4-BE49-F238E27FC236}">
                  <a16:creationId xmlns:a16="http://schemas.microsoft.com/office/drawing/2014/main" id="{85AD4C89-9323-5B4D-8BC7-61DF2CA48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16" y="6561346"/>
              <a:ext cx="562452" cy="288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" descr="mage result for printer">
              <a:extLst>
                <a:ext uri="{FF2B5EF4-FFF2-40B4-BE49-F238E27FC236}">
                  <a16:creationId xmlns:a16="http://schemas.microsoft.com/office/drawing/2014/main" id="{C5253A6A-D586-834F-BDB7-7DAD2684D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462" y="5947569"/>
              <a:ext cx="503237" cy="3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mage result for network driver hardware">
              <a:extLst>
                <a:ext uri="{FF2B5EF4-FFF2-40B4-BE49-F238E27FC236}">
                  <a16:creationId xmlns:a16="http://schemas.microsoft.com/office/drawing/2014/main" id="{B709AB95-2286-4349-B177-9BA3726EF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101" y="6059490"/>
              <a:ext cx="1066643" cy="706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2F6C6BDD-7E3B-4049-B969-8C79E5D98873}"/>
              </a:ext>
            </a:extLst>
          </p:cNvPr>
          <p:cNvSpPr/>
          <p:nvPr/>
        </p:nvSpPr>
        <p:spPr bwMode="auto">
          <a:xfrm>
            <a:off x="-17098" y="2556905"/>
            <a:ext cx="9174457" cy="2807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EA2E60A-49A6-5047-A782-CE04CECE68D6}"/>
              </a:ext>
            </a:extLst>
          </p:cNvPr>
          <p:cNvGrpSpPr/>
          <p:nvPr/>
        </p:nvGrpSpPr>
        <p:grpSpPr>
          <a:xfrm>
            <a:off x="1981200" y="2044778"/>
            <a:ext cx="6096000" cy="546022"/>
            <a:chOff x="1981200" y="2135019"/>
            <a:chExt cx="6096000" cy="61678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79B6C4-E39F-C545-801E-F106D36213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2135020"/>
              <a:ext cx="0" cy="57325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3468814-6CF3-9D4E-979D-4C680D46F34B}"/>
                </a:ext>
              </a:extLst>
            </p:cNvPr>
            <p:cNvCxnSpPr/>
            <p:nvPr/>
          </p:nvCxnSpPr>
          <p:spPr bwMode="auto">
            <a:xfrm>
              <a:off x="3505200" y="2135019"/>
              <a:ext cx="0" cy="57325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8A1627-B9FC-C14B-930A-798C6A9935B3}"/>
                </a:ext>
              </a:extLst>
            </p:cNvPr>
            <p:cNvCxnSpPr/>
            <p:nvPr/>
          </p:nvCxnSpPr>
          <p:spPr bwMode="auto">
            <a:xfrm>
              <a:off x="5029200" y="2178544"/>
              <a:ext cx="0" cy="57325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9A8916-AB1A-A44E-85B4-7784C3D36E6F}"/>
                </a:ext>
              </a:extLst>
            </p:cNvPr>
            <p:cNvCxnSpPr/>
            <p:nvPr/>
          </p:nvCxnSpPr>
          <p:spPr bwMode="auto">
            <a:xfrm>
              <a:off x="6553200" y="2135019"/>
              <a:ext cx="0" cy="57325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726D7-C0AF-FB4A-81EC-5DBFA1AE4BB2}"/>
                </a:ext>
              </a:extLst>
            </p:cNvPr>
            <p:cNvCxnSpPr/>
            <p:nvPr/>
          </p:nvCxnSpPr>
          <p:spPr bwMode="auto">
            <a:xfrm>
              <a:off x="8077200" y="2178544"/>
              <a:ext cx="0" cy="57325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B6B0E7BF-B963-5640-AA8B-2FDEF651AF3B}"/>
              </a:ext>
            </a:extLst>
          </p:cNvPr>
          <p:cNvSpPr/>
          <p:nvPr/>
        </p:nvSpPr>
        <p:spPr>
          <a:xfrm>
            <a:off x="4459636" y="2167234"/>
            <a:ext cx="1200970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System Call</a:t>
            </a:r>
            <a:endParaRPr lang="en-US" sz="1400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C4B45A-C0D7-0F48-934D-2F538B145C54}"/>
              </a:ext>
            </a:extLst>
          </p:cNvPr>
          <p:cNvSpPr/>
          <p:nvPr/>
        </p:nvSpPr>
        <p:spPr>
          <a:xfrm>
            <a:off x="3352800" y="2514600"/>
            <a:ext cx="22621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</a:rPr>
              <a:t>System Call Interface</a:t>
            </a:r>
            <a:endParaRPr lang="en-US" sz="16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3BCB811-B045-4146-92FD-017985E7B75E}"/>
              </a:ext>
            </a:extLst>
          </p:cNvPr>
          <p:cNvSpPr/>
          <p:nvPr/>
        </p:nvSpPr>
        <p:spPr bwMode="auto">
          <a:xfrm>
            <a:off x="7533" y="5681008"/>
            <a:ext cx="9174457" cy="1863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 Interface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3E551C6-9897-F341-96AA-70C9FC3001F9}"/>
              </a:ext>
            </a:extLst>
          </p:cNvPr>
          <p:cNvCxnSpPr>
            <a:cxnSpLocks/>
          </p:cNvCxnSpPr>
          <p:nvPr/>
        </p:nvCxnSpPr>
        <p:spPr bwMode="auto">
          <a:xfrm>
            <a:off x="1826398" y="5894260"/>
            <a:ext cx="0" cy="26392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98337DA-64B2-2543-9BBA-3EE13B767A2D}"/>
              </a:ext>
            </a:extLst>
          </p:cNvPr>
          <p:cNvCxnSpPr/>
          <p:nvPr/>
        </p:nvCxnSpPr>
        <p:spPr bwMode="auto">
          <a:xfrm>
            <a:off x="3350398" y="5894260"/>
            <a:ext cx="0" cy="26392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4AF3D4-6ED5-C14D-AE10-4FD445807AE4}"/>
              </a:ext>
            </a:extLst>
          </p:cNvPr>
          <p:cNvCxnSpPr/>
          <p:nvPr/>
        </p:nvCxnSpPr>
        <p:spPr bwMode="auto">
          <a:xfrm>
            <a:off x="4874398" y="5914298"/>
            <a:ext cx="0" cy="26392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B120F5-D68F-BE45-94CE-0AFCF8E834B8}"/>
              </a:ext>
            </a:extLst>
          </p:cNvPr>
          <p:cNvCxnSpPr/>
          <p:nvPr/>
        </p:nvCxnSpPr>
        <p:spPr bwMode="auto">
          <a:xfrm>
            <a:off x="6398398" y="5894260"/>
            <a:ext cx="0" cy="26392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1937A35-F7D8-9543-B1D7-C127EC75B977}"/>
              </a:ext>
            </a:extLst>
          </p:cNvPr>
          <p:cNvCxnSpPr/>
          <p:nvPr/>
        </p:nvCxnSpPr>
        <p:spPr bwMode="auto">
          <a:xfrm>
            <a:off x="7922398" y="5914298"/>
            <a:ext cx="0" cy="26392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C8FF1CA-F479-7A4A-82ED-99EEAF52B385}"/>
              </a:ext>
            </a:extLst>
          </p:cNvPr>
          <p:cNvSpPr/>
          <p:nvPr/>
        </p:nvSpPr>
        <p:spPr bwMode="auto">
          <a:xfrm>
            <a:off x="7356891" y="2879930"/>
            <a:ext cx="1787108" cy="2725002"/>
          </a:xfrm>
          <a:prstGeom prst="rect">
            <a:avLst/>
          </a:prstGeom>
          <a:solidFill>
            <a:srgbClr val="FFFFFF">
              <a:alpha val="94118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4F862B7-8D64-C840-9B52-1C184C0686EF}"/>
              </a:ext>
            </a:extLst>
          </p:cNvPr>
          <p:cNvSpPr/>
          <p:nvPr/>
        </p:nvSpPr>
        <p:spPr bwMode="auto">
          <a:xfrm>
            <a:off x="990600" y="2845594"/>
            <a:ext cx="3349998" cy="4034290"/>
          </a:xfrm>
          <a:prstGeom prst="rect">
            <a:avLst/>
          </a:prstGeom>
          <a:solidFill>
            <a:srgbClr val="FFFFFF">
              <a:alpha val="94118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49697-817A-F842-93E0-75FFD240D431}"/>
              </a:ext>
            </a:extLst>
          </p:cNvPr>
          <p:cNvSpPr/>
          <p:nvPr/>
        </p:nvSpPr>
        <p:spPr bwMode="auto">
          <a:xfrm>
            <a:off x="4343747" y="2845594"/>
            <a:ext cx="2996046" cy="1387418"/>
          </a:xfrm>
          <a:prstGeom prst="rect">
            <a:avLst/>
          </a:prstGeom>
          <a:solidFill>
            <a:srgbClr val="FFFFFF">
              <a:alpha val="74118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3149AA-B5D4-CA46-A2C1-D9AFA0EFA7EF}"/>
              </a:ext>
            </a:extLst>
          </p:cNvPr>
          <p:cNvSpPr/>
          <p:nvPr/>
        </p:nvSpPr>
        <p:spPr bwMode="auto">
          <a:xfrm>
            <a:off x="4308578" y="4206520"/>
            <a:ext cx="1528364" cy="756025"/>
          </a:xfrm>
          <a:prstGeom prst="rect">
            <a:avLst/>
          </a:prstGeom>
          <a:solidFill>
            <a:srgbClr val="FFFFFF">
              <a:alpha val="74118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5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6" grpId="0" animBg="1"/>
      <p:bldP spid="86" grpId="1" animBg="1"/>
      <p:bldP spid="89" grpId="0" animBg="1"/>
      <p:bldP spid="9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attributes of disk connection</a:t>
            </a:r>
            <a:r>
              <a:rPr lang="ko-KR" altLang="en-US" dirty="0"/>
              <a:t> </a:t>
            </a:r>
            <a:r>
              <a:rPr lang="en-US" altLang="ko-KR" dirty="0"/>
              <a:t>(I)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Ex1: Turning off disk buffering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O_SYNC </a:t>
            </a:r>
            <a:r>
              <a:rPr lang="en-US" altLang="ko-KR" dirty="0"/>
              <a:t>: tells the kernel that calls to write() should be return only when the bytes are written to the actual hardware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92" y="1768989"/>
            <a:ext cx="5913120" cy="188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5566946" y="2561983"/>
            <a:ext cx="1058354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5526753" y="3085230"/>
            <a:ext cx="1058354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5545180" y="2807246"/>
            <a:ext cx="1346386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65212" y="2362605"/>
            <a:ext cx="2160240" cy="199378"/>
          </a:xfrm>
          <a:prstGeom prst="rect">
            <a:avLst/>
          </a:prstGeom>
          <a:solidFill>
            <a:srgbClr val="FAC09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13284" y="2883306"/>
            <a:ext cx="2448272" cy="201923"/>
          </a:xfrm>
          <a:prstGeom prst="rect">
            <a:avLst/>
          </a:prstGeom>
          <a:solidFill>
            <a:srgbClr val="FAC09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88696" y="2635826"/>
            <a:ext cx="1484628" cy="171420"/>
          </a:xfrm>
          <a:prstGeom prst="rect">
            <a:avLst/>
          </a:prstGeom>
          <a:solidFill>
            <a:srgbClr val="0000FF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6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attributes </a:t>
            </a:r>
            <a:r>
              <a:rPr lang="en-US"/>
              <a:t>of disk connection </a:t>
            </a:r>
            <a:r>
              <a:rPr lang="en-US" altLang="ko-KR" dirty="0"/>
              <a:t>(II)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Ex2: Turning on auto-append mode</a:t>
            </a:r>
          </a:p>
          <a:p>
            <a:pPr lvl="1"/>
            <a:r>
              <a:rPr lang="en-US" altLang="ko-KR" dirty="0"/>
              <a:t>With auto-append mode, each call to write() automatically includes an </a:t>
            </a:r>
            <a:r>
              <a:rPr lang="en-US" altLang="ko-KR" dirty="0" err="1"/>
              <a:t>lseek</a:t>
            </a:r>
            <a:r>
              <a:rPr lang="en-US" altLang="ko-KR" dirty="0"/>
              <a:t> to the end of file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pc="-150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5815013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91" y="4368319"/>
            <a:ext cx="6415088" cy="102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6"/>
          <p:cNvGrpSpPr/>
          <p:nvPr/>
        </p:nvGrpSpPr>
        <p:grpSpPr>
          <a:xfrm>
            <a:off x="1409789" y="3386938"/>
            <a:ext cx="6297698" cy="1994437"/>
            <a:chOff x="1442654" y="4234375"/>
            <a:chExt cx="6297698" cy="1994437"/>
          </a:xfrm>
        </p:grpSpPr>
        <p:sp>
          <p:nvSpPr>
            <p:cNvPr id="16" name="직사각형 7"/>
            <p:cNvSpPr/>
            <p:nvPr/>
          </p:nvSpPr>
          <p:spPr>
            <a:xfrm>
              <a:off x="1965503" y="4234375"/>
              <a:ext cx="2174449" cy="202738"/>
            </a:xfrm>
            <a:prstGeom prst="rect">
              <a:avLst/>
            </a:prstGeom>
            <a:solidFill>
              <a:srgbClr val="FAC090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8"/>
            <p:cNvSpPr/>
            <p:nvPr/>
          </p:nvSpPr>
          <p:spPr>
            <a:xfrm>
              <a:off x="2478850" y="4721300"/>
              <a:ext cx="2525198" cy="230528"/>
            </a:xfrm>
            <a:prstGeom prst="rect">
              <a:avLst/>
            </a:prstGeom>
            <a:solidFill>
              <a:srgbClr val="FAC090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9"/>
            <p:cNvSpPr/>
            <p:nvPr/>
          </p:nvSpPr>
          <p:spPr>
            <a:xfrm>
              <a:off x="1835696" y="5982032"/>
              <a:ext cx="2174449" cy="24678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직사각형 10"/>
            <p:cNvSpPr/>
            <p:nvPr/>
          </p:nvSpPr>
          <p:spPr>
            <a:xfrm>
              <a:off x="1442654" y="4527454"/>
              <a:ext cx="1645314" cy="16273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1"/>
            <p:cNvSpPr/>
            <p:nvPr/>
          </p:nvSpPr>
          <p:spPr>
            <a:xfrm>
              <a:off x="5465975" y="5982032"/>
              <a:ext cx="2274377" cy="246780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814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attributes </a:t>
            </a:r>
            <a:r>
              <a:rPr lang="en-US" altLang="ko-KR" dirty="0"/>
              <a:t>with open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open() lets you specify </a:t>
            </a:r>
            <a:r>
              <a:rPr lang="en-US" altLang="ko-KR" dirty="0" err="1"/>
              <a:t>fd</a:t>
            </a:r>
            <a:r>
              <a:rPr lang="en-US" altLang="ko-KR" dirty="0"/>
              <a:t> attribute bits as part of its second argument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0" y="2024639"/>
            <a:ext cx="5661660" cy="2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643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of disk connections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kernel transfers data between disks and processes</a:t>
            </a:r>
          </a:p>
          <a:p>
            <a:r>
              <a:rPr lang="en-US" dirty="0"/>
              <a:t>The code in the kernel that performs these transfers has many options</a:t>
            </a:r>
          </a:p>
          <a:p>
            <a:r>
              <a:rPr lang="en-US" dirty="0"/>
              <a:t>A program can use the open() and </a:t>
            </a:r>
            <a:r>
              <a:rPr lang="en-US" dirty="0" err="1"/>
              <a:t>fcntl</a:t>
            </a:r>
            <a:r>
              <a:rPr lang="en-US" dirty="0"/>
              <a:t>() system calls to control the attributes of these data transfers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8647"/>
            <a:ext cx="8067025" cy="321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6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connection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Terminal Driver</a:t>
            </a:r>
          </a:p>
          <a:p>
            <a:pPr lvl="1"/>
            <a:r>
              <a:rPr lang="en-US" altLang="ko-KR" dirty="0"/>
              <a:t>The collection of kernel subroutines that process data flowing between a process and a terminal </a:t>
            </a:r>
          </a:p>
          <a:p>
            <a:pPr lvl="1"/>
            <a:r>
              <a:rPr lang="en-US" altLang="ko-KR" dirty="0"/>
              <a:t>The driver contains many settings that control its operation</a:t>
            </a:r>
          </a:p>
          <a:p>
            <a:pPr lvl="1"/>
            <a:r>
              <a:rPr lang="en-US" altLang="ko-KR" dirty="0"/>
              <a:t>A process may read, modify, and reset those driver control flags.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22592"/>
            <a:ext cx="7127084" cy="28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459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attributes of</a:t>
            </a:r>
            <a:r>
              <a:rPr lang="ko-KR" altLang="en-US" dirty="0"/>
              <a:t> </a:t>
            </a:r>
            <a:r>
              <a:rPr lang="en-US" altLang="ko-KR" dirty="0"/>
              <a:t>terminal </a:t>
            </a:r>
            <a:r>
              <a:rPr lang="en-US" dirty="0"/>
              <a:t>connection</a:t>
            </a:r>
            <a:r>
              <a:rPr lang="ko-KR" altLang="en-US" dirty="0"/>
              <a:t> </a:t>
            </a:r>
            <a:r>
              <a:rPr lang="en-US" altLang="ko-KR" dirty="0"/>
              <a:t>(I)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Using stty to Display Driver Settings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Using stty to Change Driver Settings</a:t>
            </a:r>
            <a:endParaRPr lang="ko-KR" altLang="en-US"/>
          </a:p>
          <a:p>
            <a:endParaRPr lang="ko-KR" altLang="en-US"/>
          </a:p>
          <a:p>
            <a:endParaRPr lang="ko-KR" alt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65300"/>
            <a:ext cx="3606800" cy="939800"/>
          </a:xfrm>
          <a:prstGeom prst="rect">
            <a:avLst/>
          </a:prstGeom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43400"/>
            <a:ext cx="6161246" cy="89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직선 연결선 4"/>
          <p:cNvCxnSpPr/>
          <p:nvPr/>
        </p:nvCxnSpPr>
        <p:spPr>
          <a:xfrm>
            <a:off x="1886418" y="5181926"/>
            <a:ext cx="1044207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5"/>
          <p:cNvCxnSpPr/>
          <p:nvPr/>
        </p:nvCxnSpPr>
        <p:spPr>
          <a:xfrm>
            <a:off x="3038546" y="5181926"/>
            <a:ext cx="540151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19682" y="4624317"/>
            <a:ext cx="1193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※ echo off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9049" y="5358669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※ </a:t>
            </a:r>
            <a:r>
              <a:rPr lang="en-US" altLang="ko-KR" sz="160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echo on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5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attributes of </a:t>
            </a:r>
            <a:r>
              <a:rPr lang="en-US" altLang="ko-KR" dirty="0"/>
              <a:t>terminal </a:t>
            </a:r>
            <a:r>
              <a:rPr lang="en-US" dirty="0"/>
              <a:t>connection</a:t>
            </a:r>
            <a:r>
              <a:rPr lang="ko-KR" altLang="en-US" dirty="0"/>
              <a:t> </a:t>
            </a:r>
            <a:r>
              <a:rPr lang="en-US" altLang="ko-KR" dirty="0"/>
              <a:t>(II)</a:t>
            </a:r>
            <a:r>
              <a:rPr lang="en-US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Changing setting in the terminal driver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Ex1: Turning on keystroke echoing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3" y="1747205"/>
            <a:ext cx="5829300" cy="100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58403" y="4419600"/>
            <a:ext cx="7950994" cy="1235869"/>
            <a:chOff x="596503" y="4209355"/>
            <a:chExt cx="7950994" cy="1235869"/>
          </a:xfrm>
        </p:grpSpPr>
        <p:grpSp>
          <p:nvGrpSpPr>
            <p:cNvPr id="6" name="그룹 5"/>
            <p:cNvGrpSpPr/>
            <p:nvPr/>
          </p:nvGrpSpPr>
          <p:grpSpPr>
            <a:xfrm>
              <a:off x="596503" y="4209355"/>
              <a:ext cx="7950994" cy="1235869"/>
              <a:chOff x="596503" y="4209355"/>
              <a:chExt cx="7950994" cy="1235869"/>
            </a:xfrm>
          </p:grpSpPr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503" y="4209355"/>
                <a:ext cx="7950994" cy="12358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238559" y="4422800"/>
                <a:ext cx="101047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settings;</a:t>
                </a:r>
                <a:endParaRPr lang="ko-KR" altLang="en-US" sz="16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611560" y="4722600"/>
              <a:ext cx="3744416" cy="712624"/>
              <a:chOff x="611560" y="4722600"/>
              <a:chExt cx="3744416" cy="71262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611560" y="4722600"/>
                <a:ext cx="2736304" cy="185050"/>
              </a:xfrm>
              <a:prstGeom prst="rect">
                <a:avLst/>
              </a:prstGeom>
              <a:solidFill>
                <a:srgbClr val="FAC090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611560" y="5243302"/>
                <a:ext cx="3744416" cy="191922"/>
              </a:xfrm>
              <a:prstGeom prst="rect">
                <a:avLst/>
              </a:prstGeom>
              <a:solidFill>
                <a:srgbClr val="FAC090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73321" y="4993430"/>
                <a:ext cx="2736304" cy="185050"/>
              </a:xfrm>
              <a:prstGeom prst="rect">
                <a:avLst/>
              </a:prstGeom>
              <a:solidFill>
                <a:srgbClr val="FAC090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64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6" y="2023604"/>
            <a:ext cx="7901334" cy="361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 bwMode="auto">
          <a:xfrm>
            <a:off x="5295900" y="3852404"/>
            <a:ext cx="1676400" cy="254000"/>
          </a:xfrm>
          <a:prstGeom prst="rect">
            <a:avLst/>
          </a:prstGeom>
          <a:solidFill>
            <a:srgbClr val="0000FF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Turning on keystroke echoing (I)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tcgetattr</a:t>
            </a:r>
            <a:r>
              <a:rPr lang="en-US" dirty="0"/>
              <a:t>() library function</a:t>
            </a:r>
          </a:p>
        </p:txBody>
      </p:sp>
    </p:spTree>
    <p:extLst>
      <p:ext uri="{BB962C8B-B14F-4D97-AF65-F5344CB8AC3E}">
        <p14:creationId xmlns:p14="http://schemas.microsoft.com/office/powerpoint/2010/main" val="428807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681162"/>
            <a:ext cx="7372350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2096655" y="4149608"/>
            <a:ext cx="3420289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7736" y="5236202"/>
            <a:ext cx="7578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TCSANOW :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update driver setting immediately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TCSADRAIN :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wait until all output already queued in the driver has been transmitted to the terminal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TCSAFLUSH : </a:t>
            </a:r>
            <a:r>
              <a: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wait until all output already queued in the driver has been transmitted. Next, flush all queued input data </a:t>
            </a:r>
            <a:endParaRPr lang="ko-KR" altLang="en-US" sz="1600" dirty="0"/>
          </a:p>
        </p:txBody>
      </p:sp>
      <p:cxnSp>
        <p:nvCxnSpPr>
          <p:cNvPr id="10" name="직선 화살표 연결선 9"/>
          <p:cNvCxnSpPr/>
          <p:nvPr/>
        </p:nvCxnSpPr>
        <p:spPr bwMode="auto">
          <a:xfrm flipH="1" flipV="1">
            <a:off x="3886200" y="4149608"/>
            <a:ext cx="457200" cy="1086594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Turning on keystroke echoing (II)</a:t>
            </a:r>
            <a:endParaRPr lang="ko-KR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tcsetattr</a:t>
            </a:r>
            <a:r>
              <a:rPr lang="en-US" dirty="0"/>
              <a:t>() library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Turning on keystroke echoing  (III)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</a:t>
            </a:r>
            <a:r>
              <a:rPr lang="en-US" altLang="ko-KR" b="1" dirty="0" err="1"/>
              <a:t>struct</a:t>
            </a:r>
            <a:r>
              <a:rPr lang="en-US" altLang="ko-KR" b="1" dirty="0"/>
              <a:t> </a:t>
            </a:r>
            <a:r>
              <a:rPr lang="en-US" altLang="ko-KR" b="1" dirty="0" err="1"/>
              <a:t>termios</a:t>
            </a:r>
            <a:r>
              <a:rPr lang="en-US" altLang="ko-KR" b="1" dirty="0"/>
              <a:t> </a:t>
            </a:r>
            <a:r>
              <a:rPr lang="en-US" altLang="ko-KR" dirty="0"/>
              <a:t>data type contains several </a:t>
            </a:r>
            <a:r>
              <a:rPr lang="en-US" altLang="ko-KR" dirty="0" err="1"/>
              <a:t>flagsets</a:t>
            </a:r>
            <a:r>
              <a:rPr lang="en-US" altLang="ko-KR" dirty="0"/>
              <a:t> and an array of control characters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90" y="2209800"/>
            <a:ext cx="7018020" cy="264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90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Objectives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334000"/>
          </a:xfrm>
        </p:spPr>
        <p:txBody>
          <a:bodyPr/>
          <a:lstStyle/>
          <a:p>
            <a:r>
              <a:rPr lang="en-US" altLang="ko-KR"/>
              <a:t>Ideas and Skills</a:t>
            </a:r>
          </a:p>
          <a:p>
            <a:pPr lvl="1"/>
            <a:r>
              <a:rPr lang="en-US" altLang="ko-KR" dirty="0"/>
              <a:t>Similarities between files and devices</a:t>
            </a:r>
          </a:p>
          <a:p>
            <a:pPr lvl="1"/>
            <a:r>
              <a:rPr lang="en-US" altLang="ko-KR" dirty="0"/>
              <a:t>Differences between files and devices</a:t>
            </a:r>
          </a:p>
          <a:p>
            <a:pPr lvl="1"/>
            <a:r>
              <a:rPr lang="en-US" altLang="ko-KR" dirty="0"/>
              <a:t>Attributes of connections</a:t>
            </a:r>
          </a:p>
          <a:p>
            <a:pPr lvl="1"/>
            <a:r>
              <a:rPr lang="en-US" altLang="ko-KR" dirty="0"/>
              <a:t>Controlling device drivers</a:t>
            </a:r>
          </a:p>
          <a:p>
            <a:pPr lvl="1"/>
            <a:endParaRPr lang="en-US" altLang="ko-KR" sz="1400" dirty="0"/>
          </a:p>
          <a:p>
            <a:r>
              <a:rPr lang="en-US" altLang="ko-KR" dirty="0"/>
              <a:t>System Calls and Functions</a:t>
            </a:r>
          </a:p>
          <a:p>
            <a:pPr lvl="1"/>
            <a:r>
              <a:rPr lang="en-US" altLang="ko-KR" dirty="0" err="1"/>
              <a:t>fcntl</a:t>
            </a:r>
            <a:r>
              <a:rPr lang="en-US" altLang="ko-KR" dirty="0"/>
              <a:t>, </a:t>
            </a:r>
            <a:r>
              <a:rPr lang="en-US" altLang="ko-KR" dirty="0" err="1"/>
              <a:t>ioctl</a:t>
            </a:r>
            <a:endParaRPr lang="en-US" altLang="ko-KR" dirty="0"/>
          </a:p>
          <a:p>
            <a:pPr lvl="1"/>
            <a:r>
              <a:rPr lang="en-US" altLang="ko-KR" dirty="0" err="1"/>
              <a:t>tcsetattr</a:t>
            </a:r>
            <a:r>
              <a:rPr lang="en-US" altLang="ko-KR" dirty="0"/>
              <a:t>, </a:t>
            </a:r>
            <a:r>
              <a:rPr lang="en-US" altLang="ko-KR" dirty="0" err="1"/>
              <a:t>tcgetattr</a:t>
            </a:r>
          </a:p>
          <a:p>
            <a:pPr lvl="1"/>
            <a:endParaRPr lang="en-US" altLang="ko-KR" sz="1400" dirty="0"/>
          </a:p>
          <a:p>
            <a:r>
              <a:rPr lang="en-US" altLang="ko-KR" dirty="0"/>
              <a:t>Commands</a:t>
            </a:r>
          </a:p>
          <a:p>
            <a:pPr lvl="1"/>
            <a:r>
              <a:rPr lang="en-US" altLang="ko-KR" dirty="0" err="1"/>
              <a:t>stty</a:t>
            </a:r>
            <a:endParaRPr lang="en-US" altLang="ko-KR" dirty="0"/>
          </a:p>
          <a:p>
            <a:pPr lvl="1"/>
            <a:r>
              <a:rPr lang="en-US" altLang="ko-KR" dirty="0"/>
              <a:t>write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229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Turning on keystroke echoing  (IV)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Bits and chars in </a:t>
            </a:r>
            <a:r>
              <a:rPr lang="en-US" altLang="ko-KR" b="1" dirty="0" err="1"/>
              <a:t>struct</a:t>
            </a:r>
            <a:r>
              <a:rPr lang="en-US" altLang="ko-KR" b="1" dirty="0"/>
              <a:t> </a:t>
            </a:r>
            <a:r>
              <a:rPr lang="en-US" altLang="ko-KR" b="1" dirty="0" err="1"/>
              <a:t>termios</a:t>
            </a:r>
            <a:r>
              <a:rPr lang="en-US" altLang="ko-KR" b="1" dirty="0"/>
              <a:t> </a:t>
            </a:r>
            <a:r>
              <a:rPr lang="en-US" altLang="ko-KR" dirty="0"/>
              <a:t>members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600200"/>
            <a:ext cx="5501130" cy="501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343400" y="4724400"/>
            <a:ext cx="152400" cy="685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3F99D-16F4-FC4E-8998-FBC7CB03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37964"/>
            <a:ext cx="7492432" cy="5158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Ex2: Reporting the current state of the terminal (I) </a:t>
            </a:r>
            <a:br>
              <a:rPr lang="ko-KR" altLang="en-US" dirty="0"/>
            </a:b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4805875"/>
            <a:ext cx="118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</a:rPr>
              <a:t>//Test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a bit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2760" y="2673896"/>
            <a:ext cx="452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//‘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</a:rPr>
              <a:t>fd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 = 0’ indicates standard input which will be keyboard in the terminal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5807A4-58DB-6942-B893-905C1B482A5E}"/>
              </a:ext>
            </a:extLst>
          </p:cNvPr>
          <p:cNvSpPr/>
          <p:nvPr/>
        </p:nvSpPr>
        <p:spPr bwMode="auto">
          <a:xfrm>
            <a:off x="2895600" y="3516982"/>
            <a:ext cx="287040" cy="52161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406F69-8665-E241-86CA-B6EAD51058A8}"/>
              </a:ext>
            </a:extLst>
          </p:cNvPr>
          <p:cNvCxnSpPr/>
          <p:nvPr/>
        </p:nvCxnSpPr>
        <p:spPr bwMode="auto">
          <a:xfrm flipV="1">
            <a:off x="3182640" y="3079882"/>
            <a:ext cx="1096976" cy="43710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2986A2D-1675-2249-9AB6-6EA93A5A69D2}"/>
              </a:ext>
            </a:extLst>
          </p:cNvPr>
          <p:cNvSpPr/>
          <p:nvPr/>
        </p:nvSpPr>
        <p:spPr bwMode="auto">
          <a:xfrm>
            <a:off x="1752600" y="5034509"/>
            <a:ext cx="1967068" cy="223291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08BC8E-F3D2-D84C-A3C8-28D82B8574C1}"/>
              </a:ext>
            </a:extLst>
          </p:cNvPr>
          <p:cNvCxnSpPr/>
          <p:nvPr/>
        </p:nvCxnSpPr>
        <p:spPr bwMode="auto">
          <a:xfrm flipV="1">
            <a:off x="3731128" y="4933048"/>
            <a:ext cx="802772" cy="84209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5076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Ex2: Reporting the current state of the terminal</a:t>
            </a:r>
            <a:r>
              <a:rPr lang="ko-KR" altLang="en-US" dirty="0"/>
              <a:t> </a:t>
            </a:r>
            <a:r>
              <a:rPr lang="en-US" altLang="ko-KR" dirty="0"/>
              <a:t>(II) 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Compile and test </a:t>
            </a:r>
            <a:r>
              <a:rPr lang="en-US" altLang="ko-KR" dirty="0" err="1"/>
              <a:t>echostate.c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9813C-6237-EC4A-81EB-0963B110F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886252" cy="1447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2311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841BC-806F-2D4E-8230-CF0BC82E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0" y="1030022"/>
            <a:ext cx="6184900" cy="5600700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Ex3: Turning on/off echo mode (I)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FD988C-4EEF-0B45-AEF9-2E7821690F8C}"/>
              </a:ext>
            </a:extLst>
          </p:cNvPr>
          <p:cNvSpPr/>
          <p:nvPr/>
        </p:nvSpPr>
        <p:spPr bwMode="auto">
          <a:xfrm>
            <a:off x="2133600" y="4800601"/>
            <a:ext cx="5638800" cy="8382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11979E-AFD7-6949-8192-E8B819053E12}"/>
              </a:ext>
            </a:extLst>
          </p:cNvPr>
          <p:cNvSpPr/>
          <p:nvPr/>
        </p:nvSpPr>
        <p:spPr bwMode="auto">
          <a:xfrm>
            <a:off x="2133600" y="4267200"/>
            <a:ext cx="5638800" cy="4572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6B667D-89F4-BE40-B65C-A995EC7038B7}"/>
              </a:ext>
            </a:extLst>
          </p:cNvPr>
          <p:cNvSpPr/>
          <p:nvPr/>
        </p:nvSpPr>
        <p:spPr bwMode="auto">
          <a:xfrm>
            <a:off x="2133600" y="5677561"/>
            <a:ext cx="5638800" cy="4572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12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Ex3: Turning on/off echo mode (II)</a:t>
            </a:r>
            <a:br>
              <a:rPr lang="ko-KR" altLang="en-US" dirty="0"/>
            </a:b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Compile and test </a:t>
            </a:r>
            <a:r>
              <a:rPr lang="en-US" altLang="ko-KR" dirty="0" err="1"/>
              <a:t>setecho.c</a:t>
            </a: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A12FA-C2AA-DD41-950F-6691E1C31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76400"/>
            <a:ext cx="7719164" cy="1295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76F82-583C-7842-A49D-E9E041ECA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5" y="3886200"/>
            <a:ext cx="7894313" cy="10667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5960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5.2  Devices Are Just Like Files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5.3  Devices Are Not Like files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5.4  Attributes of Disk Connections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5.5  Attributes of Terminal Connections</a:t>
            </a:r>
          </a:p>
          <a:p>
            <a:r>
              <a:rPr lang="en-US" altLang="ko-KR" dirty="0"/>
              <a:t>5.6  Programming Other Devices: </a:t>
            </a:r>
            <a:r>
              <a:rPr lang="en-US" altLang="ko-KR" dirty="0" err="1"/>
              <a:t>ioctl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6653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Other Devices: </a:t>
            </a:r>
            <a:r>
              <a:rPr lang="en-US" altLang="ko-KR" dirty="0" err="1"/>
              <a:t>ioctl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about connections to other types of devices?</a:t>
            </a:r>
          </a:p>
          <a:p>
            <a:pPr lvl="1"/>
            <a:r>
              <a:rPr lang="en-US" altLang="ko-KR" dirty="0"/>
              <a:t>Ex) Scanners, Printers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Every device file supports the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ioctl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() system call</a:t>
            </a:r>
          </a:p>
          <a:p>
            <a:pPr lvl="1"/>
            <a:r>
              <a:rPr lang="en-US" altLang="ko-KR" dirty="0"/>
              <a:t>The </a:t>
            </a:r>
            <a:r>
              <a:rPr lang="en-US" altLang="ko-KR" dirty="0" err="1"/>
              <a:t>ioctl</a:t>
            </a:r>
            <a:r>
              <a:rPr lang="en-US" altLang="ko-KR" dirty="0"/>
              <a:t>() provides access to the attributes and operations of the device driver to </a:t>
            </a:r>
            <a:r>
              <a:rPr lang="en-US" altLang="ko-KR" dirty="0" err="1"/>
              <a:t>fd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Each type of device has its own set of properties and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ioctl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operations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Ex) A video terminal screen has a size measured in rows and columns or in pixels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794189"/>
            <a:ext cx="6324600" cy="19889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5090" y="5181600"/>
            <a:ext cx="2991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TIOCGWINGZ</a:t>
            </a:r>
            <a:r>
              <a:rPr lang="en-US" altLang="ko-KR" sz="1400" dirty="0"/>
              <a:t> is the function code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08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057400"/>
            <a:ext cx="7084603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Other Devices: </a:t>
            </a:r>
            <a:r>
              <a:rPr lang="en-US" altLang="ko-KR" dirty="0" err="1"/>
              <a:t>ioctl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1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C7C9-5B8E-2C4F-872D-095A2F48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Ex4: Showscreen.c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DE94F-E3E7-1245-B65E-B1CCC894C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94694-6651-3347-9FDA-1B07E988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600200"/>
            <a:ext cx="7340600" cy="326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CB6872-F659-4247-9EAB-C2BF15D4CE0E}"/>
              </a:ext>
            </a:extLst>
          </p:cNvPr>
          <p:cNvSpPr/>
          <p:nvPr/>
        </p:nvSpPr>
        <p:spPr bwMode="auto">
          <a:xfrm>
            <a:off x="1143000" y="2774950"/>
            <a:ext cx="6934200" cy="88265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0BEA6-1C70-3B4B-ABD8-1626CAF7AAE0}"/>
              </a:ext>
            </a:extLst>
          </p:cNvPr>
          <p:cNvSpPr/>
          <p:nvPr/>
        </p:nvSpPr>
        <p:spPr>
          <a:xfrm>
            <a:off x="1228050" y="6240459"/>
            <a:ext cx="79159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TIOCGWINSZ : </a:t>
            </a:r>
          </a:p>
          <a:p>
            <a:r>
              <a:rPr lang="en-US" sz="1100" b="1">
                <a:solidFill>
                  <a:srgbClr val="000000"/>
                </a:solidFill>
                <a:latin typeface="Courier New" panose="02070309020205020404" pitchFamily="49" charset="0"/>
              </a:rPr>
              <a:t>Fill in winsize structure pointed to by the third argument with the screen width and height</a:t>
            </a:r>
            <a:endParaRPr lang="en-US" sz="1100" b="1"/>
          </a:p>
        </p:txBody>
      </p:sp>
    </p:spTree>
    <p:extLst>
      <p:ext uri="{BB962C8B-B14F-4D97-AF65-F5344CB8AC3E}">
        <p14:creationId xmlns:p14="http://schemas.microsoft.com/office/powerpoint/2010/main" val="86336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5.2  Devices Are Just Like Files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5.3  Devices Are Not Like files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5.4  Attributes of Disk Connections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5.5  Attributes of Terminal Connections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5.6  Programming Other Devices: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ioctl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Devices Are Just Like Files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Unix/Linux, sound cards, terminals, mice, and disk files are the same sort of device object. </a:t>
            </a:r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dirty="0"/>
              <a:t>In a Unix/Linux system,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every device is treated as a file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Every device has ..</a:t>
            </a:r>
          </a:p>
          <a:p>
            <a:pPr lvl="2"/>
            <a:r>
              <a:rPr lang="en-US" altLang="ko-KR" dirty="0"/>
              <a:t>a filename</a:t>
            </a:r>
          </a:p>
          <a:p>
            <a:pPr lvl="2"/>
            <a:r>
              <a:rPr lang="en-US" altLang="ko-KR" dirty="0"/>
              <a:t>an </a:t>
            </a:r>
            <a:r>
              <a:rPr lang="en-US" altLang="ko-KR" dirty="0" err="1"/>
              <a:t>inode</a:t>
            </a:r>
            <a:r>
              <a:rPr lang="en-US" altLang="ko-KR" dirty="0"/>
              <a:t> # </a:t>
            </a:r>
          </a:p>
          <a:p>
            <a:pPr lvl="2"/>
            <a:r>
              <a:rPr lang="en-US" altLang="ko-KR" dirty="0"/>
              <a:t>an owner</a:t>
            </a:r>
          </a:p>
          <a:p>
            <a:pPr lvl="2"/>
            <a:r>
              <a:rPr lang="en-US" altLang="ko-KR" dirty="0"/>
              <a:t>a set of permission bits</a:t>
            </a:r>
          </a:p>
          <a:p>
            <a:pPr lvl="2"/>
            <a:r>
              <a:rPr lang="en-US" altLang="ko-KR" dirty="0"/>
              <a:t>and a last-modified time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Everything working with files </a:t>
            </a:r>
            <a:r>
              <a:rPr lang="en-US" altLang="ko-KR" dirty="0"/>
              <a:t>automatically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applies to all device objects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We can control devices with system call</a:t>
            </a:r>
          </a:p>
          <a:p>
            <a:pPr lvl="3"/>
            <a:r>
              <a:rPr lang="en-US" altLang="ko-KR" sz="1800" dirty="0"/>
              <a:t>open, read, write, </a:t>
            </a:r>
            <a:r>
              <a:rPr lang="en-US" altLang="ko-KR" sz="1800" dirty="0" err="1"/>
              <a:t>lseek</a:t>
            </a:r>
            <a:r>
              <a:rPr lang="en-US" altLang="ko-KR" sz="1800" dirty="0"/>
              <a:t>, close, stat</a:t>
            </a:r>
          </a:p>
        </p:txBody>
      </p:sp>
    </p:spTree>
    <p:extLst>
      <p:ext uri="{BB962C8B-B14F-4D97-AF65-F5344CB8AC3E}">
        <p14:creationId xmlns:p14="http://schemas.microsoft.com/office/powerpoint/2010/main" val="142471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24" y="4609877"/>
            <a:ext cx="6106607" cy="5283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Devices Have Filenames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1066801"/>
            <a:ext cx="8610600" cy="1898760"/>
          </a:xfrm>
        </p:spPr>
        <p:txBody>
          <a:bodyPr/>
          <a:lstStyle/>
          <a:p>
            <a:r>
              <a:rPr lang="en-US" altLang="ko-KR" dirty="0"/>
              <a:t>Files that represent devices are in the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/dev </a:t>
            </a:r>
            <a:r>
              <a:rPr lang="en-US" altLang="ko-KR" dirty="0"/>
              <a:t>directory</a:t>
            </a:r>
          </a:p>
          <a:p>
            <a:pPr lvl="1"/>
            <a:r>
              <a:rPr lang="en-US" altLang="ko-KR" dirty="0"/>
              <a:t>Disk file (regular file)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Device file</a:t>
            </a:r>
          </a:p>
        </p:txBody>
      </p:sp>
      <p:cxnSp>
        <p:nvCxnSpPr>
          <p:cNvPr id="9" name="직선 연결선 49"/>
          <p:cNvCxnSpPr/>
          <p:nvPr/>
        </p:nvCxnSpPr>
        <p:spPr>
          <a:xfrm>
            <a:off x="1318447" y="4826237"/>
            <a:ext cx="0" cy="4617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52"/>
          <p:cNvCxnSpPr/>
          <p:nvPr/>
        </p:nvCxnSpPr>
        <p:spPr>
          <a:xfrm>
            <a:off x="3299647" y="4838123"/>
            <a:ext cx="0" cy="736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53"/>
          <p:cNvCxnSpPr/>
          <p:nvPr/>
        </p:nvCxnSpPr>
        <p:spPr>
          <a:xfrm>
            <a:off x="4518847" y="4782457"/>
            <a:ext cx="0" cy="4617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54"/>
          <p:cNvCxnSpPr/>
          <p:nvPr/>
        </p:nvCxnSpPr>
        <p:spPr>
          <a:xfrm>
            <a:off x="5966647" y="4797715"/>
            <a:ext cx="0" cy="4617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56"/>
          <p:cNvCxnSpPr/>
          <p:nvPr/>
        </p:nvCxnSpPr>
        <p:spPr>
          <a:xfrm>
            <a:off x="6957247" y="4782457"/>
            <a:ext cx="0" cy="4617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02822" y="5998865"/>
            <a:ext cx="728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mode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98453" y="5307870"/>
            <a:ext cx="572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link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cxnSp>
        <p:nvCxnSpPr>
          <p:cNvPr id="18" name="직선 화살표 연결선 59"/>
          <p:cNvCxnSpPr/>
          <p:nvPr/>
        </p:nvCxnSpPr>
        <p:spPr>
          <a:xfrm flipH="1" flipV="1">
            <a:off x="2970920" y="5047442"/>
            <a:ext cx="1" cy="38005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66247" y="5134897"/>
            <a:ext cx="777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owner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42647" y="5074930"/>
            <a:ext cx="1549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Book Antiqua" panose="02040602050305030304" pitchFamily="18" charset="0"/>
              </a:rPr>
              <a:t>Last_modified</a:t>
            </a:r>
            <a:r>
              <a:rPr lang="en-US" altLang="ko-KR" b="1" dirty="0">
                <a:latin typeface="Book Antiqua" panose="02040602050305030304" pitchFamily="18" charset="0"/>
              </a:rPr>
              <a:t> time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42847" y="5101143"/>
            <a:ext cx="1018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filename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5047" y="5404919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Book Antiqua" panose="02040602050305030304" pitchFamily="18" charset="0"/>
              </a:rPr>
              <a:t>inode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cxnSp>
        <p:nvCxnSpPr>
          <p:cNvPr id="23" name="직선 화살표 연결선 64"/>
          <p:cNvCxnSpPr/>
          <p:nvPr/>
        </p:nvCxnSpPr>
        <p:spPr>
          <a:xfrm flipH="1" flipV="1">
            <a:off x="1166047" y="5047442"/>
            <a:ext cx="1" cy="38005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65"/>
          <p:cNvSpPr/>
          <p:nvPr/>
        </p:nvSpPr>
        <p:spPr>
          <a:xfrm>
            <a:off x="1318855" y="4860103"/>
            <a:ext cx="913593" cy="242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39703" y="6290846"/>
            <a:ext cx="6713697" cy="33855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* Directory(d), Symbolic Link(l), Character Device(c), Block Device(b)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cxnSp>
        <p:nvCxnSpPr>
          <p:cNvPr id="26" name="구부러진 연결선 67"/>
          <p:cNvCxnSpPr/>
          <p:nvPr/>
        </p:nvCxnSpPr>
        <p:spPr>
          <a:xfrm rot="16200000" flipH="1">
            <a:off x="1204776" y="5347534"/>
            <a:ext cx="1211158" cy="675470"/>
          </a:xfrm>
          <a:prstGeom prst="curved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99647" y="530921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group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51275" y="5876179"/>
            <a:ext cx="1826141" cy="27699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Book Antiqua" panose="02040602050305030304" pitchFamily="18" charset="0"/>
              </a:rPr>
              <a:t>major # : Device Driver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10968" y="5462375"/>
            <a:ext cx="1345240" cy="27699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Book Antiqua" panose="02040602050305030304" pitchFamily="18" charset="0"/>
              </a:rPr>
              <a:t>minor # : Device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cxnSp>
        <p:nvCxnSpPr>
          <p:cNvPr id="30" name="구부러진 연결선 47"/>
          <p:cNvCxnSpPr/>
          <p:nvPr/>
        </p:nvCxnSpPr>
        <p:spPr>
          <a:xfrm rot="16200000" flipV="1">
            <a:off x="3700122" y="5365842"/>
            <a:ext cx="768372" cy="28424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79"/>
          <p:cNvSpPr/>
          <p:nvPr/>
        </p:nvSpPr>
        <p:spPr>
          <a:xfrm>
            <a:off x="3833047" y="4810244"/>
            <a:ext cx="317185" cy="324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cxnSp>
        <p:nvCxnSpPr>
          <p:cNvPr id="36" name="직선 연결선 52"/>
          <p:cNvCxnSpPr/>
          <p:nvPr/>
        </p:nvCxnSpPr>
        <p:spPr>
          <a:xfrm>
            <a:off x="2766247" y="4810244"/>
            <a:ext cx="0" cy="736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52"/>
          <p:cNvCxnSpPr/>
          <p:nvPr/>
        </p:nvCxnSpPr>
        <p:spPr>
          <a:xfrm>
            <a:off x="2537647" y="4830097"/>
            <a:ext cx="0" cy="736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52"/>
          <p:cNvCxnSpPr/>
          <p:nvPr/>
        </p:nvCxnSpPr>
        <p:spPr>
          <a:xfrm>
            <a:off x="3833047" y="4826237"/>
            <a:ext cx="0" cy="736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79"/>
          <p:cNvSpPr/>
          <p:nvPr/>
        </p:nvSpPr>
        <p:spPr>
          <a:xfrm>
            <a:off x="4164311" y="4797715"/>
            <a:ext cx="298931" cy="342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cxnSp>
        <p:nvCxnSpPr>
          <p:cNvPr id="42" name="구부러진 연결선 47"/>
          <p:cNvCxnSpPr>
            <a:stCxn id="29" idx="1"/>
            <a:endCxn id="41" idx="2"/>
          </p:cNvCxnSpPr>
          <p:nvPr/>
        </p:nvCxnSpPr>
        <p:spPr>
          <a:xfrm rot="10800000">
            <a:off x="4313778" y="5139775"/>
            <a:ext cx="1197191" cy="461101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015362"/>
            <a:ext cx="5994393" cy="769922"/>
          </a:xfrm>
          <a:prstGeom prst="rect">
            <a:avLst/>
          </a:prstGeom>
        </p:spPr>
      </p:pic>
      <p:cxnSp>
        <p:nvCxnSpPr>
          <p:cNvPr id="47" name="직선 연결선 49"/>
          <p:cNvCxnSpPr/>
          <p:nvPr/>
        </p:nvCxnSpPr>
        <p:spPr>
          <a:xfrm>
            <a:off x="1574060" y="2247786"/>
            <a:ext cx="0" cy="7559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52"/>
          <p:cNvCxnSpPr/>
          <p:nvPr/>
        </p:nvCxnSpPr>
        <p:spPr>
          <a:xfrm>
            <a:off x="3555260" y="2259672"/>
            <a:ext cx="0" cy="736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83163" y="2938046"/>
            <a:ext cx="572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link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cxnSp>
        <p:nvCxnSpPr>
          <p:cNvPr id="50" name="직선 화살표 연결선 59"/>
          <p:cNvCxnSpPr/>
          <p:nvPr/>
        </p:nvCxnSpPr>
        <p:spPr>
          <a:xfrm flipH="1" flipV="1">
            <a:off x="3285588" y="2468991"/>
            <a:ext cx="1" cy="38005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945781" y="2762505"/>
            <a:ext cx="777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owner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3515" y="2785283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Book Antiqua" panose="02040602050305030304" pitchFamily="18" charset="0"/>
              </a:rPr>
              <a:t>inode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54" name="타원 65"/>
          <p:cNvSpPr/>
          <p:nvPr/>
        </p:nvSpPr>
        <p:spPr>
          <a:xfrm>
            <a:off x="1633523" y="2281652"/>
            <a:ext cx="913593" cy="2428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cxnSp>
        <p:nvCxnSpPr>
          <p:cNvPr id="55" name="직선 연결선 52"/>
          <p:cNvCxnSpPr/>
          <p:nvPr/>
        </p:nvCxnSpPr>
        <p:spPr>
          <a:xfrm>
            <a:off x="2869460" y="2261035"/>
            <a:ext cx="0" cy="736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2"/>
          <p:cNvCxnSpPr/>
          <p:nvPr/>
        </p:nvCxnSpPr>
        <p:spPr>
          <a:xfrm>
            <a:off x="2717060" y="2257313"/>
            <a:ext cx="0" cy="736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2"/>
          <p:cNvCxnSpPr/>
          <p:nvPr/>
        </p:nvCxnSpPr>
        <p:spPr>
          <a:xfrm>
            <a:off x="4241060" y="2247786"/>
            <a:ext cx="0" cy="736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757947" y="2746397"/>
            <a:ext cx="728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mode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82499" y="2753460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group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69334" y="2723884"/>
            <a:ext cx="168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Book Antiqua" panose="02040602050305030304" pitchFamily="18" charset="0"/>
              </a:rPr>
              <a:t>Last_modified</a:t>
            </a:r>
            <a:r>
              <a:rPr lang="en-US" altLang="ko-KR" b="1" dirty="0">
                <a:latin typeface="Book Antiqua" panose="02040602050305030304" pitchFamily="18" charset="0"/>
              </a:rPr>
              <a:t> time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  <p:cxnSp>
        <p:nvCxnSpPr>
          <p:cNvPr id="63" name="직선 연결선 54"/>
          <p:cNvCxnSpPr/>
          <p:nvPr/>
        </p:nvCxnSpPr>
        <p:spPr>
          <a:xfrm>
            <a:off x="5800001" y="2276320"/>
            <a:ext cx="0" cy="75413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786732" y="2762505"/>
            <a:ext cx="1018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Book Antiqua" panose="02040602050305030304" pitchFamily="18" charset="0"/>
              </a:rPr>
              <a:t>filename</a:t>
            </a:r>
            <a:endParaRPr lang="ko-KR" altLang="en-US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60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/>
      <p:bldP spid="22" grpId="0"/>
      <p:bldP spid="24" grpId="0" animBg="1"/>
      <p:bldP spid="25" grpId="0" animBg="1"/>
      <p:bldP spid="27" grpId="0"/>
      <p:bldP spid="28" grpId="0" animBg="1"/>
      <p:bldP spid="29" grpId="0" animBg="1"/>
      <p:bldP spid="32" grpId="0" animBg="1"/>
      <p:bldP spid="41" grpId="0" animBg="1"/>
      <p:bldP spid="49" grpId="0"/>
      <p:bldP spid="51" grpId="0"/>
      <p:bldP spid="52" grpId="0"/>
      <p:bldP spid="54" grpId="0" animBg="1"/>
      <p:bldP spid="59" grpId="0"/>
      <p:bldP spid="61" grpId="0"/>
      <p:bldP spid="62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Devices and System Calls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Devices support all file-related system calls: </a:t>
            </a:r>
            <a:br>
              <a:rPr lang="en-US" altLang="ko-KR" dirty="0"/>
            </a:br>
            <a:r>
              <a:rPr lang="en-US" altLang="ko-KR" dirty="0"/>
              <a:t>open, read, write, </a:t>
            </a:r>
            <a:r>
              <a:rPr lang="en-US" altLang="ko-KR" dirty="0" err="1"/>
              <a:t>lseek</a:t>
            </a:r>
            <a:r>
              <a:rPr lang="en-US" altLang="ko-KR" dirty="0"/>
              <a:t>, close, stat</a:t>
            </a:r>
          </a:p>
          <a:p>
            <a:endParaRPr lang="en-US" altLang="ko-KR" sz="1200" dirty="0"/>
          </a:p>
          <a:p>
            <a:r>
              <a:rPr lang="en-US" altLang="ko-KR" dirty="0"/>
              <a:t>Ex) code to read from a disk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marL="230187" lvl="1" indent="0">
              <a:buNone/>
            </a:pPr>
            <a:r>
              <a:rPr lang="en-US" dirty="0"/>
              <a:t>  </a:t>
            </a:r>
            <a:r>
              <a:rPr lang="en-US" dirty="0">
                <a:sym typeface="Wingdings"/>
              </a:rPr>
              <a:t> </a:t>
            </a:r>
          </a:p>
          <a:p>
            <a:pPr marL="230187" lvl="1" indent="0">
              <a:buNone/>
            </a:pPr>
            <a:endParaRPr lang="en-US" sz="1000" dirty="0">
              <a:sym typeface="Wingdings"/>
            </a:endParaRPr>
          </a:p>
          <a:p>
            <a:pPr marL="230187" lvl="1" indent="0">
              <a:buNone/>
            </a:pPr>
            <a:r>
              <a:rPr lang="en-US" dirty="0">
                <a:sym typeface="Wingdings"/>
              </a:rPr>
              <a:t> Directly </a:t>
            </a:r>
            <a:r>
              <a:rPr lang="en-US" dirty="0"/>
              <a:t>read data stored in the hard disk</a:t>
            </a:r>
            <a:br>
              <a:rPr lang="en-US" dirty="0"/>
            </a:br>
            <a:endParaRPr lang="en-US" altLang="ko-KR" sz="1200" dirty="0"/>
          </a:p>
          <a:p>
            <a:r>
              <a:rPr lang="en-US" altLang="ko-KR" dirty="0"/>
              <a:t>Some devices do not support all file operations</a:t>
            </a:r>
          </a:p>
          <a:p>
            <a:pPr lvl="1"/>
            <a:r>
              <a:rPr lang="en-US" altLang="ko-KR" dirty="0"/>
              <a:t>/dev/input/mice file does not support the write()</a:t>
            </a:r>
          </a:p>
          <a:p>
            <a:pPr lvl="1"/>
            <a:r>
              <a:rPr lang="en-US" altLang="ko-KR" dirty="0"/>
              <a:t>Terminals support read() and write(), but they do not support </a:t>
            </a:r>
            <a:r>
              <a:rPr lang="en-US" altLang="ko-KR" dirty="0" err="1"/>
              <a:t>lseek</a:t>
            </a:r>
            <a:r>
              <a:rPr lang="en-US" altLang="ko-KR" dirty="0"/>
              <a:t>().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2743200"/>
            <a:ext cx="6858000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fd</a:t>
            </a:r>
            <a:r>
              <a:rPr lang="en-US" sz="1800" dirty="0"/>
              <a:t> = open("/dev/</a:t>
            </a:r>
            <a:r>
              <a:rPr lang="en-US" sz="1800" dirty="0" err="1"/>
              <a:t>sda</a:t>
            </a:r>
            <a:r>
              <a:rPr lang="en-US" sz="1800" dirty="0"/>
              <a:t>", O_RDONLY);</a:t>
            </a:r>
          </a:p>
          <a:p>
            <a:r>
              <a:rPr lang="en-US" sz="1800" dirty="0" err="1"/>
              <a:t>lseek</a:t>
            </a:r>
            <a:r>
              <a:rPr lang="en-US" sz="1800" dirty="0"/>
              <a:t>(</a:t>
            </a:r>
            <a:r>
              <a:rPr lang="en-US" sz="1800" dirty="0" err="1"/>
              <a:t>fd</a:t>
            </a:r>
            <a:r>
              <a:rPr lang="en-US" sz="1800" dirty="0"/>
              <a:t>, 0, SEEK_SET); </a:t>
            </a:r>
          </a:p>
          <a:p>
            <a:r>
              <a:rPr lang="en-US" sz="1800" dirty="0"/>
              <a:t>read(</a:t>
            </a:r>
            <a:r>
              <a:rPr lang="en-US" sz="1800" dirty="0" err="1"/>
              <a:t>fd</a:t>
            </a:r>
            <a:r>
              <a:rPr lang="en-US" sz="1800" dirty="0"/>
              <a:t>, buffer, 512);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88F70-431C-5B4B-8427-9A2B118374C8}"/>
              </a:ext>
            </a:extLst>
          </p:cNvPr>
          <p:cNvSpPr txBox="1"/>
          <p:nvPr/>
        </p:nvSpPr>
        <p:spPr>
          <a:xfrm>
            <a:off x="685800" y="3864186"/>
            <a:ext cx="6858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$ sudo cat /dev/sda1 | hexdump</a:t>
            </a:r>
          </a:p>
        </p:txBody>
      </p:sp>
    </p:spTree>
    <p:extLst>
      <p:ext uri="{BB962C8B-B14F-4D97-AF65-F5344CB8AC3E}">
        <p14:creationId xmlns:p14="http://schemas.microsoft.com/office/powerpoint/2010/main" val="517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Terminals Are Just Like Files (I)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terminal is anything that behaves like the classic keyboard and display unit</a:t>
            </a:r>
          </a:p>
          <a:p>
            <a:pPr lvl="1"/>
            <a:r>
              <a:rPr lang="en-US" altLang="ko-KR" dirty="0"/>
              <a:t>A telnet or </a:t>
            </a:r>
            <a:r>
              <a:rPr lang="en-US" altLang="ko-KR" dirty="0" err="1"/>
              <a:t>ssh</a:t>
            </a:r>
            <a:r>
              <a:rPr lang="en-US" altLang="ko-KR" dirty="0"/>
              <a:t> window logged in over the Internet behaves like a terminal.</a:t>
            </a:r>
          </a:p>
          <a:p>
            <a:endParaRPr lang="en-US" altLang="ko-KR" dirty="0"/>
          </a:p>
          <a:p>
            <a:r>
              <a:rPr lang="en-US" altLang="ko-KR" dirty="0"/>
              <a:t>Command </a:t>
            </a:r>
            <a:r>
              <a:rPr lang="en-US" altLang="ko-KR" b="1" dirty="0" err="1"/>
              <a:t>tty</a:t>
            </a:r>
            <a:r>
              <a:rPr lang="en-US" altLang="ko-KR" dirty="0"/>
              <a:t> prints the file name of your terminal	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We can use any file commands and operations with that file:  </a:t>
            </a:r>
            <a:r>
              <a:rPr lang="en-US" altLang="ko-KR" dirty="0" err="1"/>
              <a:t>cp</a:t>
            </a:r>
            <a:r>
              <a:rPr lang="en-US" altLang="ko-KR" dirty="0"/>
              <a:t>, &gt;, mv, ln, </a:t>
            </a:r>
            <a:r>
              <a:rPr lang="en-US" altLang="ko-KR" dirty="0" err="1"/>
              <a:t>rm</a:t>
            </a:r>
            <a:r>
              <a:rPr lang="en-US" altLang="ko-KR" dirty="0"/>
              <a:t>, cat, ls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EB9DF-987A-F04D-804E-3762F9AF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0" y="5033356"/>
            <a:ext cx="2232020" cy="17145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001B4-18D7-854C-A542-485037C6FD80}"/>
              </a:ext>
            </a:extLst>
          </p:cNvPr>
          <p:cNvSpPr/>
          <p:nvPr/>
        </p:nvSpPr>
        <p:spPr>
          <a:xfrm>
            <a:off x="4800600" y="6430108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*t</a:t>
            </a:r>
            <a:r>
              <a:rPr lang="en-US" sz="14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ty: teletypewriter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203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B3246-E99B-F241-B6E6-71FDFAE6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5364223" cy="12319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8653BA-EA07-3B4C-BA83-1331390B2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76600"/>
            <a:ext cx="6100430" cy="1295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7C66B533-FDF3-A540-B705-F54E3036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7278"/>
            <a:ext cx="8610600" cy="457200"/>
          </a:xfrm>
        </p:spPr>
        <p:txBody>
          <a:bodyPr/>
          <a:lstStyle/>
          <a:p>
            <a:r>
              <a:rPr lang="en-US" altLang="ko-KR"/>
              <a:t>Terminals Are Just Like Files (II)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6978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TOOLS" val="&lt;WMTools ver=&quot;1.0&quot;&gt;&lt;Timings&gt;&lt;Slide id=&quot;257&quot; dur=&quot;1.332&quot;/&gt;&lt;/Timings&gt;&lt;/WMTools&gt;"/>
</p:tagLst>
</file>

<file path=ppt/theme/theme1.xml><?xml version="1.0" encoding="utf-8"?>
<a:theme xmlns:a="http://schemas.openxmlformats.org/drawingml/2006/main" name="Blue Pearl DeLuxe">
  <a:themeElements>
    <a:clrScheme name="Blue Pearl DeLuxe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Blue Pearl DeLux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lue Pearl DeLuxe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Pearl DeLuxe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17924</TotalTime>
  <Words>2289</Words>
  <Application>Microsoft Macintosh PowerPoint</Application>
  <PresentationFormat>On-screen Show (4:3)</PresentationFormat>
  <Paragraphs>453</Paragraphs>
  <Slides>38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Apple SD Gothic Neo</vt:lpstr>
      <vt:lpstr>맑은 고딕</vt:lpstr>
      <vt:lpstr>Arial</vt:lpstr>
      <vt:lpstr>Book Antiqua</vt:lpstr>
      <vt:lpstr>Consolas</vt:lpstr>
      <vt:lpstr>Courier New</vt:lpstr>
      <vt:lpstr>Verdana</vt:lpstr>
      <vt:lpstr>Wingdings</vt:lpstr>
      <vt:lpstr>Blue Pearl DeLuxe</vt:lpstr>
      <vt:lpstr>Connection Control Studying sty  - Device Driver - </vt:lpstr>
      <vt:lpstr>What we will learn ..</vt:lpstr>
      <vt:lpstr>Objectives</vt:lpstr>
      <vt:lpstr>Contents</vt:lpstr>
      <vt:lpstr>Devices Are Just Like Files</vt:lpstr>
      <vt:lpstr>Devices Have Filenames</vt:lpstr>
      <vt:lpstr>Devices and System Calls</vt:lpstr>
      <vt:lpstr>Terminals Are Just Like Files (I)</vt:lpstr>
      <vt:lpstr>Terminals Are Just Like Files (II)</vt:lpstr>
      <vt:lpstr>Properties of Device Files (I)</vt:lpstr>
      <vt:lpstr>Properties of Device Files (II)</vt:lpstr>
      <vt:lpstr>Ex1: Writing write (I)</vt:lpstr>
      <vt:lpstr>Ex1: Writing write (II)</vt:lpstr>
      <vt:lpstr>Device Files and Inodes (I)</vt:lpstr>
      <vt:lpstr>Device Files and Inodes (II)</vt:lpstr>
      <vt:lpstr>Contents</vt:lpstr>
      <vt:lpstr>Devices Are Not Like Files</vt:lpstr>
      <vt:lpstr>Controlling the connection attributes</vt:lpstr>
      <vt:lpstr>Controlling the connection attributes</vt:lpstr>
      <vt:lpstr>Controlling the attributes of disk connection (I)</vt:lpstr>
      <vt:lpstr>Controlling the attributes of disk connection (II)</vt:lpstr>
      <vt:lpstr>Controlling the attributes with open</vt:lpstr>
      <vt:lpstr>Summary of disk connections</vt:lpstr>
      <vt:lpstr>Terminal connection</vt:lpstr>
      <vt:lpstr>Controlling the attributes of terminal connection (I)</vt:lpstr>
      <vt:lpstr>Controlling the attributes of terminal connection (II) </vt:lpstr>
      <vt:lpstr>Turning on keystroke echoing (I)</vt:lpstr>
      <vt:lpstr>Turning on keystroke echoing (II)</vt:lpstr>
      <vt:lpstr>Turning on keystroke echoing  (III)</vt:lpstr>
      <vt:lpstr>Turning on keystroke echoing  (IV)</vt:lpstr>
      <vt:lpstr>Ex2: Reporting the current state of the terminal (I)  </vt:lpstr>
      <vt:lpstr>Ex2: Reporting the current state of the terminal (II)  </vt:lpstr>
      <vt:lpstr>Ex3: Turning on/off echo mode (I) </vt:lpstr>
      <vt:lpstr>Ex3: Turning on/off echo mode (II) </vt:lpstr>
      <vt:lpstr>Contents</vt:lpstr>
      <vt:lpstr>Programming Other Devices: ioctl</vt:lpstr>
      <vt:lpstr>Programming Other Devices: ioctl</vt:lpstr>
      <vt:lpstr>Ex4: Showscreen.c</vt:lpstr>
    </vt:vector>
  </TitlesOfParts>
  <Manager>Sam Lin, Palisades, New York</Manager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Blue Pearl DeLuxe template</dc:title>
  <dc:creator>samlin@us.ibm.com</dc:creator>
  <dc:description>Blue Onyx Deluxe, Blue Pearl Deluxe:  Generally for "customer-facing" presentations_x000d_
-  Blue Pearl Deluxe is useful for one-on-one laptop presentations and for easy printing.  Textures on the opening screen carry through the blue bands on text slides._x000d_
-  Blue Onyx Deluxe relies heavily on black for maximum contrast, particularly in projection._x000d_
Blue Onyx Basic, Blue Pearl Basic:  Intended for basic internal presentations.  May also be used for customers._x000d_
-  Blue Onyx Basic uses black throughout for maximum contrast, particularly in projection._x000d_
-  Blue Pearl Basic works well for one-on-one laptop presentations and makes printing easy.</dc:description>
  <cp:lastModifiedBy>Microsoft Office User</cp:lastModifiedBy>
  <cp:revision>1230</cp:revision>
  <cp:lastPrinted>2019-09-30T03:27:29Z</cp:lastPrinted>
  <dcterms:created xsi:type="dcterms:W3CDTF">2003-05-28T17:22:15Z</dcterms:created>
  <dcterms:modified xsi:type="dcterms:W3CDTF">2019-09-30T04:45:45Z</dcterms:modified>
</cp:coreProperties>
</file>